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8" r:id="rId4"/>
    <p:sldId id="259" r:id="rId5"/>
    <p:sldId id="260" r:id="rId6"/>
    <p:sldId id="301" r:id="rId7"/>
    <p:sldId id="267" r:id="rId8"/>
    <p:sldId id="268" r:id="rId9"/>
    <p:sldId id="270" r:id="rId10"/>
    <p:sldId id="271" r:id="rId11"/>
    <p:sldId id="281" r:id="rId12"/>
    <p:sldId id="282" r:id="rId13"/>
    <p:sldId id="280" r:id="rId14"/>
    <p:sldId id="283" r:id="rId15"/>
    <p:sldId id="284" r:id="rId16"/>
    <p:sldId id="285" r:id="rId17"/>
    <p:sldId id="286" r:id="rId18"/>
    <p:sldId id="287" r:id="rId19"/>
    <p:sldId id="261" r:id="rId20"/>
    <p:sldId id="303" r:id="rId21"/>
    <p:sldId id="295" r:id="rId22"/>
    <p:sldId id="264" r:id="rId23"/>
    <p:sldId id="296" r:id="rId24"/>
    <p:sldId id="266" r:id="rId25"/>
    <p:sldId id="300" r:id="rId26"/>
    <p:sldId id="297" r:id="rId27"/>
    <p:sldId id="293" r:id="rId28"/>
    <p:sldId id="273" r:id="rId29"/>
    <p:sldId id="274" r:id="rId30"/>
    <p:sldId id="275" r:id="rId31"/>
    <p:sldId id="276" r:id="rId32"/>
    <p:sldId id="302" r:id="rId33"/>
    <p:sldId id="288" r:id="rId34"/>
    <p:sldId id="289" r:id="rId35"/>
    <p:sldId id="290" r:id="rId36"/>
    <p:sldId id="291" r:id="rId37"/>
    <p:sldId id="292" r:id="rId38"/>
    <p:sldId id="278" r:id="rId39"/>
    <p:sldId id="279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5103" autoAdjust="0"/>
  </p:normalViewPr>
  <p:slideViewPr>
    <p:cSldViewPr>
      <p:cViewPr varScale="1">
        <p:scale>
          <a:sx n="80" d="100"/>
          <a:sy n="80" d="100"/>
        </p:scale>
        <p:origin x="6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17F69-A595-4BE2-AB0F-2F1A5F5BD1DE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6345F-17E5-4F3D-94AD-96EFCC2BF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6345F-17E5-4F3D-94AD-96EFCC2BF5A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4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14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44757" y="2191840"/>
            <a:ext cx="6531927" cy="5178605"/>
            <a:chOff x="2344757" y="2191840"/>
            <a:chExt cx="6531927" cy="5178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4757" y="2191840"/>
              <a:ext cx="6531927" cy="517860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26260" y="9304668"/>
            <a:ext cx="1307489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 err="1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성창현</a:t>
            </a:r>
            <a:r>
              <a:rPr lang="en-US" sz="3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, 이동현, 전지은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217600" y="667649"/>
            <a:ext cx="5319349" cy="1559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kern="0" spc="-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쉽고 빠른 업무관리</a:t>
            </a:r>
          </a:p>
          <a:p>
            <a:pPr algn="r"/>
            <a:r>
              <a:rPr lang="en-US" sz="3000" kern="0" spc="-1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스케줄러 협업툴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252509" y="3879736"/>
            <a:ext cx="14701970" cy="21332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0" b="1" kern="0" spc="-3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  Spring is coming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18288001" cy="1809484"/>
            <a:chOff x="-464891" y="-1719841"/>
            <a:chExt cx="19467312" cy="3529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A7EAD71C-F136-450E-A7C4-73740E15EF03}"/>
              </a:ext>
            </a:extLst>
          </p:cNvPr>
          <p:cNvSpPr txBox="1"/>
          <p:nvPr/>
        </p:nvSpPr>
        <p:spPr>
          <a:xfrm>
            <a:off x="-1892135" y="229939"/>
            <a:ext cx="6548076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회원가입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B3218-99D3-4436-AC66-9367CABCE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37061"/>
            <a:ext cx="10734754" cy="7620000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64776B07-D110-4665-A484-8CC5536DB925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 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</a:t>
            </a:r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서버에서 발송된 이메일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6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DC0605EB-E552-44B1-9352-FA2B2F96EE47}"/>
              </a:ext>
            </a:extLst>
          </p:cNvPr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F0902F76-90D8-4BC7-9257-D178D56FE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07FD434B-C9E9-469C-8AC1-59D689F72A8A}"/>
              </a:ext>
            </a:extLst>
          </p:cNvPr>
          <p:cNvSpPr txBox="1"/>
          <p:nvPr/>
        </p:nvSpPr>
        <p:spPr>
          <a:xfrm>
            <a:off x="-1892135" y="229939"/>
            <a:ext cx="6548076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회원가입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22B26-6785-4B92-867A-B36857D81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484"/>
            <a:ext cx="18288000" cy="8477516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71190159-084B-4999-98AF-1F6D20172284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 관리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4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1737B2E5-9685-4785-BCCF-979945A1B1BB}"/>
              </a:ext>
            </a:extLst>
          </p:cNvPr>
          <p:cNvGrpSpPr/>
          <p:nvPr/>
        </p:nvGrpSpPr>
        <p:grpSpPr>
          <a:xfrm>
            <a:off x="0" y="0"/>
            <a:ext cx="18288000" cy="1809484"/>
            <a:chOff x="-464891" y="-1383670"/>
            <a:chExt cx="19467312" cy="319315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3CACDB73-AE20-4A05-BB58-06633986B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383670"/>
              <a:ext cx="19467312" cy="3193154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2C72989A-81EC-4891-A2B9-72C9B7F7542C}"/>
              </a:ext>
            </a:extLst>
          </p:cNvPr>
          <p:cNvSpPr txBox="1"/>
          <p:nvPr/>
        </p:nvSpPr>
        <p:spPr>
          <a:xfrm>
            <a:off x="-1892135" y="229939"/>
            <a:ext cx="6548076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회원가입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25897A-9CB9-4139-831F-250245C3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484"/>
            <a:ext cx="18288000" cy="8477516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C60B875C-6E6E-4421-8D8D-A2E648EB5FC4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회원 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</a:rPr>
              <a:t>- </a:t>
            </a:r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회원가입 성공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</a:rPr>
              <a:t>/ </a:t>
            </a:r>
            <a:r>
              <a:rPr lang="en-US" altLang="ko-KR" sz="4100" kern="0" spc="-200" dirty="0" err="1">
                <a:solidFill>
                  <a:srgbClr val="FFFFFF"/>
                </a:solidFill>
                <a:latin typeface="Gmarket Sans Light" pitchFamily="34" charset="0"/>
              </a:rPr>
              <a:t>Bcrypt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</a:rPr>
              <a:t> </a:t>
            </a:r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암호화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8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1AD33586-C3BB-4924-B5D1-CEFC54E2DCCC}"/>
              </a:ext>
            </a:extLst>
          </p:cNvPr>
          <p:cNvGrpSpPr/>
          <p:nvPr/>
        </p:nvGrpSpPr>
        <p:grpSpPr>
          <a:xfrm>
            <a:off x="-1" y="0"/>
            <a:ext cx="18301447" cy="1809484"/>
            <a:chOff x="-464891" y="-1719841"/>
            <a:chExt cx="19467312" cy="3529325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62D555C-A513-400C-A09A-9ADCB40D2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BEFEF5F8-2B4F-477B-8486-27AAE2B5444C}"/>
              </a:ext>
            </a:extLst>
          </p:cNvPr>
          <p:cNvSpPr txBox="1"/>
          <p:nvPr/>
        </p:nvSpPr>
        <p:spPr>
          <a:xfrm>
            <a:off x="-5313317" y="288050"/>
            <a:ext cx="15939952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아이디 비밀번호 찾기 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0E215F-97FD-4C96-9326-383E2379C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47" y="1817104"/>
            <a:ext cx="18301447" cy="8469896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DE1F238A-3C6D-434F-A100-65C87EF2A151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 관리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1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470F693-320B-4B8E-8552-9BEE23AFE9F6}"/>
              </a:ext>
            </a:extLst>
          </p:cNvPr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F50175FE-E1A0-4565-9A50-69812592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3CC2C2B0-4E6C-4EF6-8329-189FCE23B7B7}"/>
              </a:ext>
            </a:extLst>
          </p:cNvPr>
          <p:cNvSpPr txBox="1"/>
          <p:nvPr/>
        </p:nvSpPr>
        <p:spPr>
          <a:xfrm>
            <a:off x="-5313317" y="288050"/>
            <a:ext cx="15939952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아이디 비밀번호 찾기 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41B1B1-263D-44DD-8542-AF3217BB7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484"/>
            <a:ext cx="18288000" cy="8477516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7A169B20-BD9A-4355-B8B3-28256CF4F19E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회원 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</a:rPr>
              <a:t>- </a:t>
            </a:r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휴대폰 인증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38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109D97E-2C7C-47F3-B2EE-78DE8381A730}"/>
              </a:ext>
            </a:extLst>
          </p:cNvPr>
          <p:cNvGrpSpPr/>
          <p:nvPr/>
        </p:nvGrpSpPr>
        <p:grpSpPr>
          <a:xfrm>
            <a:off x="-1" y="0"/>
            <a:ext cx="18288001" cy="1809484"/>
            <a:chOff x="-464891" y="-1719841"/>
            <a:chExt cx="19467312" cy="35293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245E36A-D7EA-4A08-B40A-B0AC152F8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FAA0B065-8FC0-44BF-AF99-F848BC18AF1C}"/>
              </a:ext>
            </a:extLst>
          </p:cNvPr>
          <p:cNvSpPr txBox="1"/>
          <p:nvPr/>
        </p:nvSpPr>
        <p:spPr>
          <a:xfrm>
            <a:off x="-5313317" y="288050"/>
            <a:ext cx="15939952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아이디 비밀번호 찾기 </a:t>
            </a:r>
            <a:endParaRPr lang="en-US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76E8A19B-5B20-4414-AC37-E2C19D2281C5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회원 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</a:rPr>
              <a:t>- </a:t>
            </a:r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휴대폰 인증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B62F4D-A0CD-4928-B507-A0EF4E042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24100"/>
            <a:ext cx="3379470" cy="7509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328F99-49E7-4475-910D-BE9CD763F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991100"/>
            <a:ext cx="2133600" cy="22860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9B283D7-A57F-4818-8889-E47DEB5756D4}"/>
              </a:ext>
            </a:extLst>
          </p:cNvPr>
          <p:cNvSpPr/>
          <p:nvPr/>
        </p:nvSpPr>
        <p:spPr>
          <a:xfrm>
            <a:off x="4432935" y="5659966"/>
            <a:ext cx="12192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CF58F-25B2-4E15-80F3-1BD309E4ACFB}"/>
              </a:ext>
            </a:extLst>
          </p:cNvPr>
          <p:cNvSpPr txBox="1"/>
          <p:nvPr/>
        </p:nvSpPr>
        <p:spPr>
          <a:xfrm>
            <a:off x="9386066" y="5691702"/>
            <a:ext cx="107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0000FF"/>
                </a:solidFill>
              </a:rPr>
              <a:t>VS</a:t>
            </a:r>
            <a:endParaRPr lang="ko-KR" altLang="en-US" sz="6600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6371A6-5270-4A32-AE43-18EF3A712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2556" y="3314700"/>
            <a:ext cx="4962525" cy="4562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4F19B9-C41C-4D0D-B3CC-866DEA099C10}"/>
              </a:ext>
            </a:extLst>
          </p:cNvPr>
          <p:cNvSpPr txBox="1"/>
          <p:nvPr/>
        </p:nvSpPr>
        <p:spPr>
          <a:xfrm>
            <a:off x="11963400" y="7877175"/>
            <a:ext cx="402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암호화 되어 저장된 쿠키</a:t>
            </a:r>
          </a:p>
        </p:txBody>
      </p:sp>
    </p:spTree>
    <p:extLst>
      <p:ext uri="{BB962C8B-B14F-4D97-AF65-F5344CB8AC3E}">
        <p14:creationId xmlns:p14="http://schemas.microsoft.com/office/powerpoint/2010/main" val="308343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F2B75DB-BF61-45CC-A859-A60565C0BC05}"/>
              </a:ext>
            </a:extLst>
          </p:cNvPr>
          <p:cNvGrpSpPr/>
          <p:nvPr/>
        </p:nvGrpSpPr>
        <p:grpSpPr>
          <a:xfrm>
            <a:off x="-1" y="0"/>
            <a:ext cx="18288001" cy="1809484"/>
            <a:chOff x="-464891" y="-1719841"/>
            <a:chExt cx="19467312" cy="35293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BC2B55C-D115-4C66-ADDE-43D1E668D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5E7C36CC-EBB5-4F42-9F91-CDA97EE9C3C0}"/>
              </a:ext>
            </a:extLst>
          </p:cNvPr>
          <p:cNvSpPr txBox="1"/>
          <p:nvPr/>
        </p:nvSpPr>
        <p:spPr>
          <a:xfrm>
            <a:off x="-5313317" y="288050"/>
            <a:ext cx="15939952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아이디 비밀번호 찾기 </a:t>
            </a:r>
            <a:endParaRPr lang="en-US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D6486A9-296E-46E2-9292-4265C2B62AAF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회원 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</a:rPr>
              <a:t>- </a:t>
            </a:r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휴대폰 인증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6E10DB-14E9-4AE1-B8D4-8A2D2180C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878134"/>
            <a:ext cx="9239250" cy="457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6C8D5A-52CC-4D71-BCF4-4D252B781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74" y="6627690"/>
            <a:ext cx="9239249" cy="36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5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565B91D-9A0D-4158-BE5E-DDB580332D91}"/>
              </a:ext>
            </a:extLst>
          </p:cNvPr>
          <p:cNvGrpSpPr/>
          <p:nvPr/>
        </p:nvGrpSpPr>
        <p:grpSpPr>
          <a:xfrm>
            <a:off x="-1" y="-34212"/>
            <a:ext cx="18288001" cy="1843696"/>
            <a:chOff x="-464891" y="-1719841"/>
            <a:chExt cx="19467312" cy="35293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DCB4064-F035-45D7-B853-4AB5F04D4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B2D6F058-A2DA-462F-84B7-B7DAEEF25AED}"/>
              </a:ext>
            </a:extLst>
          </p:cNvPr>
          <p:cNvSpPr txBox="1"/>
          <p:nvPr/>
        </p:nvSpPr>
        <p:spPr>
          <a:xfrm>
            <a:off x="-1912474" y="288050"/>
            <a:ext cx="5737423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로그인 </a:t>
            </a:r>
            <a:endParaRPr lang="en-US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E8B9742C-5DFE-4734-AF9C-D116500BA282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회원 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</a:rPr>
              <a:t>- </a:t>
            </a:r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Spring Security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D2C0A5-8F7D-4188-8247-104F5E2A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" y="2189579"/>
            <a:ext cx="7579487" cy="752501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8E3D030-8808-46AC-85AA-40834007D9FD}"/>
              </a:ext>
            </a:extLst>
          </p:cNvPr>
          <p:cNvSpPr/>
          <p:nvPr/>
        </p:nvSpPr>
        <p:spPr>
          <a:xfrm>
            <a:off x="6437404" y="4619040"/>
            <a:ext cx="1145736" cy="838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D72307A8-E159-4350-92F5-FF31DF2DA5B6}"/>
              </a:ext>
            </a:extLst>
          </p:cNvPr>
          <p:cNvSpPr/>
          <p:nvPr/>
        </p:nvSpPr>
        <p:spPr>
          <a:xfrm>
            <a:off x="6343030" y="5676900"/>
            <a:ext cx="1145736" cy="838200"/>
          </a:xfrm>
          <a:prstGeom prst="lef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88F620-B12B-4F66-A1B1-3DE896B01F09}"/>
              </a:ext>
            </a:extLst>
          </p:cNvPr>
          <p:cNvSpPr/>
          <p:nvPr/>
        </p:nvSpPr>
        <p:spPr>
          <a:xfrm>
            <a:off x="7954376" y="3390900"/>
            <a:ext cx="6096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ACB0D4-D54F-44FB-8C9F-DF3E4CB0EDF3}"/>
              </a:ext>
            </a:extLst>
          </p:cNvPr>
          <p:cNvSpPr/>
          <p:nvPr/>
        </p:nvSpPr>
        <p:spPr>
          <a:xfrm>
            <a:off x="8763000" y="3390900"/>
            <a:ext cx="6096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F8215-476A-4CB9-97C4-CEDEC7A27F48}"/>
              </a:ext>
            </a:extLst>
          </p:cNvPr>
          <p:cNvSpPr txBox="1"/>
          <p:nvPr/>
        </p:nvSpPr>
        <p:spPr>
          <a:xfrm>
            <a:off x="8001000" y="2506376"/>
            <a:ext cx="1286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Filter</a:t>
            </a:r>
            <a:endParaRPr lang="ko-KR" altLang="en-US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4B063-8F26-4D79-851F-8B41A5EDE5E3}"/>
              </a:ext>
            </a:extLst>
          </p:cNvPr>
          <p:cNvSpPr txBox="1"/>
          <p:nvPr/>
        </p:nvSpPr>
        <p:spPr>
          <a:xfrm>
            <a:off x="13258800" y="2047962"/>
            <a:ext cx="2661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Spring MVC</a:t>
            </a:r>
            <a:endParaRPr lang="ko-KR" altLang="en-US" sz="40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9843C-AAE4-4F3A-AEE5-A7F9A44E10CD}"/>
              </a:ext>
            </a:extLst>
          </p:cNvPr>
          <p:cNvSpPr/>
          <p:nvPr/>
        </p:nvSpPr>
        <p:spPr>
          <a:xfrm>
            <a:off x="11125200" y="4476750"/>
            <a:ext cx="2438400" cy="1905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Dispatcher Servlet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C677CDA-E73D-4AFC-8621-4610C2E2E3EF}"/>
              </a:ext>
            </a:extLst>
          </p:cNvPr>
          <p:cNvSpPr/>
          <p:nvPr/>
        </p:nvSpPr>
        <p:spPr>
          <a:xfrm>
            <a:off x="9753600" y="4504740"/>
            <a:ext cx="1145736" cy="838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1A456FDB-D9B4-4449-93AB-06E0D6524F8C}"/>
              </a:ext>
            </a:extLst>
          </p:cNvPr>
          <p:cNvSpPr/>
          <p:nvPr/>
        </p:nvSpPr>
        <p:spPr>
          <a:xfrm>
            <a:off x="9677400" y="5571540"/>
            <a:ext cx="1145736" cy="838200"/>
          </a:xfrm>
          <a:prstGeom prst="lef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7845B5-4A4C-441C-8060-871897AE0116}"/>
              </a:ext>
            </a:extLst>
          </p:cNvPr>
          <p:cNvSpPr/>
          <p:nvPr/>
        </p:nvSpPr>
        <p:spPr>
          <a:xfrm>
            <a:off x="14325600" y="3742740"/>
            <a:ext cx="457200" cy="368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A982B1-584E-47C4-A303-F650562DAAED}"/>
              </a:ext>
            </a:extLst>
          </p:cNvPr>
          <p:cNvSpPr/>
          <p:nvPr/>
        </p:nvSpPr>
        <p:spPr>
          <a:xfrm>
            <a:off x="14859000" y="3742740"/>
            <a:ext cx="457200" cy="368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64DC29-F4A4-40F7-A008-4966D70EF250}"/>
              </a:ext>
            </a:extLst>
          </p:cNvPr>
          <p:cNvSpPr txBox="1"/>
          <p:nvPr/>
        </p:nvSpPr>
        <p:spPr>
          <a:xfrm>
            <a:off x="13959032" y="3211970"/>
            <a:ext cx="173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Interceptors</a:t>
            </a:r>
            <a:endParaRPr lang="ko-KR" altLang="en-US" sz="2400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5ADFB99-22D8-4B94-A13D-ACEC47CFF86B}"/>
              </a:ext>
            </a:extLst>
          </p:cNvPr>
          <p:cNvSpPr/>
          <p:nvPr/>
        </p:nvSpPr>
        <p:spPr>
          <a:xfrm>
            <a:off x="13639800" y="4879940"/>
            <a:ext cx="532866" cy="4630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351CF97A-AF19-4B1B-AB9D-E01B233D7C18}"/>
              </a:ext>
            </a:extLst>
          </p:cNvPr>
          <p:cNvSpPr/>
          <p:nvPr/>
        </p:nvSpPr>
        <p:spPr>
          <a:xfrm>
            <a:off x="13563600" y="5600700"/>
            <a:ext cx="532866" cy="462999"/>
          </a:xfrm>
          <a:prstGeom prst="lef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7D40AA8-F19F-4995-BDF8-C59993C6A6C8}"/>
              </a:ext>
            </a:extLst>
          </p:cNvPr>
          <p:cNvSpPr/>
          <p:nvPr/>
        </p:nvSpPr>
        <p:spPr>
          <a:xfrm>
            <a:off x="16002000" y="4686300"/>
            <a:ext cx="1789178" cy="1485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1B639E6-738A-464F-8775-27274EC95EE2}"/>
              </a:ext>
            </a:extLst>
          </p:cNvPr>
          <p:cNvSpPr/>
          <p:nvPr/>
        </p:nvSpPr>
        <p:spPr>
          <a:xfrm>
            <a:off x="15468600" y="5022029"/>
            <a:ext cx="403847" cy="32091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C835BF2B-1C8F-470C-9BD7-658F4783308F}"/>
              </a:ext>
            </a:extLst>
          </p:cNvPr>
          <p:cNvSpPr/>
          <p:nvPr/>
        </p:nvSpPr>
        <p:spPr>
          <a:xfrm>
            <a:off x="15468600" y="5524501"/>
            <a:ext cx="403846" cy="330948"/>
          </a:xfrm>
          <a:prstGeom prst="lef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19FEE92-94AA-4539-822E-B11055BE6236}"/>
              </a:ext>
            </a:extLst>
          </p:cNvPr>
          <p:cNvSpPr/>
          <p:nvPr/>
        </p:nvSpPr>
        <p:spPr>
          <a:xfrm>
            <a:off x="11049000" y="3165283"/>
            <a:ext cx="6982115" cy="4443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90F60FF-7DB2-48FD-8E49-524C960335F9}"/>
              </a:ext>
            </a:extLst>
          </p:cNvPr>
          <p:cNvGrpSpPr/>
          <p:nvPr/>
        </p:nvGrpSpPr>
        <p:grpSpPr>
          <a:xfrm>
            <a:off x="-1" y="0"/>
            <a:ext cx="18288001" cy="1809484"/>
            <a:chOff x="-464891" y="-1719841"/>
            <a:chExt cx="19467312" cy="35293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AEA8EEE-027D-4638-A447-89D12B49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530B67D4-1F16-4E1C-BF04-9E4F30A7CBC4}"/>
              </a:ext>
            </a:extLst>
          </p:cNvPr>
          <p:cNvSpPr txBox="1"/>
          <p:nvPr/>
        </p:nvSpPr>
        <p:spPr>
          <a:xfrm>
            <a:off x="-1912474" y="288050"/>
            <a:ext cx="5737423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로그인 </a:t>
            </a:r>
            <a:endParaRPr lang="en-US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A8D9F694-F9BF-4D42-B104-CFFBBA465EA2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회원관리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</a:rPr>
              <a:t>- </a:t>
            </a:r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Spring Security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783F5A-DB7D-4614-A6FD-6EFF14D2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9959"/>
            <a:ext cx="18259425" cy="84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"/>
            <a:ext cx="18288000" cy="1809483"/>
            <a:chOff x="-464891" y="-371773"/>
            <a:chExt cx="19467312" cy="21812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371773"/>
              <a:ext cx="19467312" cy="2181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2600" y="2287560"/>
            <a:ext cx="15043092" cy="7466354"/>
            <a:chOff x="1747219" y="2253094"/>
            <a:chExt cx="15043092" cy="7466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7219" y="2253094"/>
              <a:ext cx="15043092" cy="746635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790833" y="634809"/>
            <a:ext cx="14010116" cy="1096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사용자가 참여하고 있는 프로젝트 목록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76200" y="210569"/>
            <a:ext cx="716280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 </a:t>
            </a:r>
            <a:r>
              <a:rPr lang="en-US" sz="8900" kern="0" spc="-400" dirty="0" err="1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화면</a:t>
            </a:r>
            <a:endParaRPr lang="en-US" dirty="0"/>
          </a:p>
        </p:txBody>
      </p: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6028CC9B-FFCB-4C80-BAD8-FCA3D63ED025}"/>
              </a:ext>
            </a:extLst>
          </p:cNvPr>
          <p:cNvGrpSpPr/>
          <p:nvPr/>
        </p:nvGrpSpPr>
        <p:grpSpPr>
          <a:xfrm rot="20773313">
            <a:off x="5181753" y="3940146"/>
            <a:ext cx="2714448" cy="502089"/>
            <a:chOff x="8619621" y="4812639"/>
            <a:chExt cx="1941480" cy="502089"/>
          </a:xfrm>
        </p:grpSpPr>
        <p:pic>
          <p:nvPicPr>
            <p:cNvPr id="26" name="Object 13">
              <a:extLst>
                <a:ext uri="{FF2B5EF4-FFF2-40B4-BE49-F238E27FC236}">
                  <a16:creationId xmlns:a16="http://schemas.microsoft.com/office/drawing/2014/main" id="{D7E10690-AF0E-4921-9A4C-59C1B807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619621" y="4812639"/>
              <a:ext cx="1941480" cy="502089"/>
            </a:xfrm>
            <a:prstGeom prst="rect">
              <a:avLst/>
            </a:prstGeom>
          </p:spPr>
        </p:pic>
      </p:grpSp>
      <p:grpSp>
        <p:nvGrpSpPr>
          <p:cNvPr id="27" name="그룹 1005">
            <a:extLst>
              <a:ext uri="{FF2B5EF4-FFF2-40B4-BE49-F238E27FC236}">
                <a16:creationId xmlns:a16="http://schemas.microsoft.com/office/drawing/2014/main" id="{52E6C986-ABEC-4401-926C-51514E6FBCEE}"/>
              </a:ext>
            </a:extLst>
          </p:cNvPr>
          <p:cNvGrpSpPr/>
          <p:nvPr/>
        </p:nvGrpSpPr>
        <p:grpSpPr>
          <a:xfrm>
            <a:off x="7747479" y="3682375"/>
            <a:ext cx="2707415" cy="846816"/>
            <a:chOff x="10423500" y="4646914"/>
            <a:chExt cx="2707415" cy="846816"/>
          </a:xfrm>
        </p:grpSpPr>
        <p:pic>
          <p:nvPicPr>
            <p:cNvPr id="28" name="Object 16">
              <a:extLst>
                <a:ext uri="{FF2B5EF4-FFF2-40B4-BE49-F238E27FC236}">
                  <a16:creationId xmlns:a16="http://schemas.microsoft.com/office/drawing/2014/main" id="{54ECDDA1-D155-4443-A253-D1A6FE43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3500" y="4646914"/>
              <a:ext cx="2707415" cy="846816"/>
            </a:xfrm>
            <a:prstGeom prst="rect">
              <a:avLst/>
            </a:prstGeom>
          </p:spPr>
        </p:pic>
      </p:grpSp>
      <p:sp>
        <p:nvSpPr>
          <p:cNvPr id="29" name="Object 19">
            <a:extLst>
              <a:ext uri="{FF2B5EF4-FFF2-40B4-BE49-F238E27FC236}">
                <a16:creationId xmlns:a16="http://schemas.microsoft.com/office/drawing/2014/main" id="{FA7403F3-BF0C-4524-ACB0-A079BB2ECA7C}"/>
              </a:ext>
            </a:extLst>
          </p:cNvPr>
          <p:cNvSpPr txBox="1"/>
          <p:nvPr/>
        </p:nvSpPr>
        <p:spPr>
          <a:xfrm>
            <a:off x="7600183" y="3848100"/>
            <a:ext cx="3002006" cy="670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프로젝트 명</a:t>
            </a:r>
            <a:endParaRPr lang="en-US" dirty="0"/>
          </a:p>
        </p:txBody>
      </p:sp>
      <p:grpSp>
        <p:nvGrpSpPr>
          <p:cNvPr id="30" name="그룹 1006">
            <a:extLst>
              <a:ext uri="{FF2B5EF4-FFF2-40B4-BE49-F238E27FC236}">
                <a16:creationId xmlns:a16="http://schemas.microsoft.com/office/drawing/2014/main" id="{5E0427AC-AE65-4B9F-9E31-748536B11042}"/>
              </a:ext>
            </a:extLst>
          </p:cNvPr>
          <p:cNvGrpSpPr/>
          <p:nvPr/>
        </p:nvGrpSpPr>
        <p:grpSpPr>
          <a:xfrm>
            <a:off x="5916062" y="5058574"/>
            <a:ext cx="2106713" cy="502089"/>
            <a:chOff x="8592083" y="6023113"/>
            <a:chExt cx="2106713" cy="502089"/>
          </a:xfrm>
        </p:grpSpPr>
        <p:pic>
          <p:nvPicPr>
            <p:cNvPr id="31" name="Object 20">
              <a:extLst>
                <a:ext uri="{FF2B5EF4-FFF2-40B4-BE49-F238E27FC236}">
                  <a16:creationId xmlns:a16="http://schemas.microsoft.com/office/drawing/2014/main" id="{66C55CA4-2858-4E2E-BBE8-689D3D7C8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92083" y="6023113"/>
              <a:ext cx="2106713" cy="502089"/>
            </a:xfrm>
            <a:prstGeom prst="rect">
              <a:avLst/>
            </a:prstGeom>
          </p:spPr>
        </p:pic>
      </p:grpSp>
      <p:grpSp>
        <p:nvGrpSpPr>
          <p:cNvPr id="32" name="그룹 1007">
            <a:extLst>
              <a:ext uri="{FF2B5EF4-FFF2-40B4-BE49-F238E27FC236}">
                <a16:creationId xmlns:a16="http://schemas.microsoft.com/office/drawing/2014/main" id="{96431DFD-379E-4542-91A2-3F72C1101C5D}"/>
              </a:ext>
            </a:extLst>
          </p:cNvPr>
          <p:cNvGrpSpPr/>
          <p:nvPr/>
        </p:nvGrpSpPr>
        <p:grpSpPr>
          <a:xfrm>
            <a:off x="7747479" y="4872441"/>
            <a:ext cx="2707415" cy="846816"/>
            <a:chOff x="10423500" y="5836980"/>
            <a:chExt cx="2707415" cy="846816"/>
          </a:xfrm>
        </p:grpSpPr>
        <p:pic>
          <p:nvPicPr>
            <p:cNvPr id="33" name="Object 23">
              <a:extLst>
                <a:ext uri="{FF2B5EF4-FFF2-40B4-BE49-F238E27FC236}">
                  <a16:creationId xmlns:a16="http://schemas.microsoft.com/office/drawing/2014/main" id="{0269C888-7667-46C2-B67F-BE046D93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3500" y="5836980"/>
              <a:ext cx="2707415" cy="846816"/>
            </a:xfrm>
            <a:prstGeom prst="rect">
              <a:avLst/>
            </a:prstGeom>
          </p:spPr>
        </p:pic>
      </p:grpSp>
      <p:sp>
        <p:nvSpPr>
          <p:cNvPr id="34" name="Object 26">
            <a:extLst>
              <a:ext uri="{FF2B5EF4-FFF2-40B4-BE49-F238E27FC236}">
                <a16:creationId xmlns:a16="http://schemas.microsoft.com/office/drawing/2014/main" id="{F0544022-3911-4621-BCF4-3879194DA0DA}"/>
              </a:ext>
            </a:extLst>
          </p:cNvPr>
          <p:cNvSpPr txBox="1"/>
          <p:nvPr/>
        </p:nvSpPr>
        <p:spPr>
          <a:xfrm>
            <a:off x="7600183" y="5075962"/>
            <a:ext cx="3002006" cy="670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프로젝트 설명</a:t>
            </a:r>
            <a:endParaRPr lang="en-US" dirty="0"/>
          </a:p>
        </p:txBody>
      </p:sp>
      <p:grpSp>
        <p:nvGrpSpPr>
          <p:cNvPr id="35" name="그룹 1008">
            <a:extLst>
              <a:ext uri="{FF2B5EF4-FFF2-40B4-BE49-F238E27FC236}">
                <a16:creationId xmlns:a16="http://schemas.microsoft.com/office/drawing/2014/main" id="{1C7CC877-6C42-4D40-AA7C-C324CA93288F}"/>
              </a:ext>
            </a:extLst>
          </p:cNvPr>
          <p:cNvGrpSpPr/>
          <p:nvPr/>
        </p:nvGrpSpPr>
        <p:grpSpPr>
          <a:xfrm rot="520473">
            <a:off x="5690382" y="6191834"/>
            <a:ext cx="2306944" cy="502089"/>
            <a:chOff x="8729776" y="7183933"/>
            <a:chExt cx="1941480" cy="502089"/>
          </a:xfrm>
        </p:grpSpPr>
        <p:pic>
          <p:nvPicPr>
            <p:cNvPr id="36" name="Object 27">
              <a:extLst>
                <a:ext uri="{FF2B5EF4-FFF2-40B4-BE49-F238E27FC236}">
                  <a16:creationId xmlns:a16="http://schemas.microsoft.com/office/drawing/2014/main" id="{6CE7C5FC-E449-4050-AE3B-4E460D31C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729776" y="7183933"/>
              <a:ext cx="1941480" cy="502089"/>
            </a:xfrm>
            <a:prstGeom prst="rect">
              <a:avLst/>
            </a:prstGeom>
          </p:spPr>
        </p:pic>
      </p:grpSp>
      <p:grpSp>
        <p:nvGrpSpPr>
          <p:cNvPr id="37" name="그룹 1009">
            <a:extLst>
              <a:ext uri="{FF2B5EF4-FFF2-40B4-BE49-F238E27FC236}">
                <a16:creationId xmlns:a16="http://schemas.microsoft.com/office/drawing/2014/main" id="{722C1452-FCEF-4871-A58D-CC5E28DD6ED6}"/>
              </a:ext>
            </a:extLst>
          </p:cNvPr>
          <p:cNvGrpSpPr/>
          <p:nvPr/>
        </p:nvGrpSpPr>
        <p:grpSpPr>
          <a:xfrm>
            <a:off x="7747479" y="6039900"/>
            <a:ext cx="2707415" cy="846816"/>
            <a:chOff x="10423500" y="7004439"/>
            <a:chExt cx="2707415" cy="846816"/>
          </a:xfrm>
        </p:grpSpPr>
        <p:pic>
          <p:nvPicPr>
            <p:cNvPr id="38" name="Object 30">
              <a:extLst>
                <a:ext uri="{FF2B5EF4-FFF2-40B4-BE49-F238E27FC236}">
                  <a16:creationId xmlns:a16="http://schemas.microsoft.com/office/drawing/2014/main" id="{B30F5570-3FB1-495E-93D3-C7A7BFD4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3500" y="7004439"/>
              <a:ext cx="2707415" cy="846816"/>
            </a:xfrm>
            <a:prstGeom prst="rect">
              <a:avLst/>
            </a:prstGeom>
          </p:spPr>
        </p:pic>
      </p:grpSp>
      <p:sp>
        <p:nvSpPr>
          <p:cNvPr id="39" name="Object 33">
            <a:extLst>
              <a:ext uri="{FF2B5EF4-FFF2-40B4-BE49-F238E27FC236}">
                <a16:creationId xmlns:a16="http://schemas.microsoft.com/office/drawing/2014/main" id="{8B9CBDE3-A9ED-4A30-8B99-C90FEA4C741F}"/>
              </a:ext>
            </a:extLst>
          </p:cNvPr>
          <p:cNvSpPr txBox="1"/>
          <p:nvPr/>
        </p:nvSpPr>
        <p:spPr>
          <a:xfrm>
            <a:off x="7600183" y="6219394"/>
            <a:ext cx="3002006" cy="670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프로젝트 날짜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3901" y="-622009"/>
            <a:ext cx="4393791" cy="3483461"/>
            <a:chOff x="-933901" y="-622009"/>
            <a:chExt cx="4393791" cy="3483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3901" y="-622009"/>
              <a:ext cx="4393791" cy="34834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4127" y="2035114"/>
            <a:ext cx="18439841" cy="11414262"/>
            <a:chOff x="-154127" y="2035114"/>
            <a:chExt cx="18439841" cy="114142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4127" y="2035114"/>
              <a:ext cx="18439841" cy="1141426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95911" y="35498"/>
            <a:ext cx="8335906" cy="7167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006F3E"/>
                </a:solidFill>
                <a:latin typeface="Open Sans ExtraBold" pitchFamily="34" charset="0"/>
                <a:cs typeface="Open Sans ExtraBold" pitchFamily="34" charset="0"/>
              </a:rPr>
              <a:t>Spring is coming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578848" y="846279"/>
            <a:ext cx="7822337" cy="18735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spc="-300" dirty="0">
                <a:solidFill>
                  <a:srgbClr val="006F3E"/>
                </a:solidFill>
                <a:latin typeface="Gmarket Sans Light" pitchFamily="34" charset="0"/>
                <a:cs typeface="Gmarket Sans Light" pitchFamily="34" charset="0"/>
              </a:rPr>
              <a:t>안내 목차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475424" y="7631099"/>
            <a:ext cx="4066304" cy="666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주제선정 및 개발환경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5664152" y="7527540"/>
            <a:ext cx="4066304" cy="12882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 구조</a:t>
            </a:r>
          </a:p>
          <a:p>
            <a:r>
              <a:rPr lang="en-US" sz="2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ERD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9576286" y="7662221"/>
            <a:ext cx="5006161" cy="58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 기능 및 기술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4055540" y="7605322"/>
            <a:ext cx="4066304" cy="5890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Q &amp; A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37329" y="5549637"/>
            <a:ext cx="2602869" cy="1893747"/>
            <a:chOff x="1437329" y="5549637"/>
            <a:chExt cx="2602869" cy="18937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329" y="5549637"/>
              <a:ext cx="2602869" cy="189374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78848" y="6031660"/>
            <a:ext cx="2505019" cy="1685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6F3E"/>
                </a:solidFill>
                <a:latin typeface="Gmarket Sans Medium" pitchFamily="34" charset="0"/>
                <a:cs typeface="Gmarket Sans Medium" pitchFamily="34" charset="0"/>
              </a:rPr>
              <a:t>프로젝트</a:t>
            </a:r>
          </a:p>
          <a:p>
            <a:r>
              <a:rPr lang="en-US" sz="3400" kern="0" spc="-100" dirty="0">
                <a:solidFill>
                  <a:srgbClr val="006F3E"/>
                </a:solidFill>
                <a:latin typeface="Gmarket Sans Medium" pitchFamily="34" charset="0"/>
                <a:cs typeface="Gmarket Sans Medium" pitchFamily="34" charset="0"/>
              </a:rPr>
              <a:t>소개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492304" y="5510896"/>
            <a:ext cx="2602869" cy="1893747"/>
            <a:chOff x="5492304" y="5510896"/>
            <a:chExt cx="2602869" cy="1893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2304" y="5510896"/>
              <a:ext cx="2602869" cy="1893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76278" y="5549637"/>
            <a:ext cx="2602869" cy="1893747"/>
            <a:chOff x="9576278" y="5549637"/>
            <a:chExt cx="2602869" cy="18937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6278" y="5549637"/>
              <a:ext cx="2602869" cy="18937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85228" y="5510896"/>
            <a:ext cx="2602869" cy="1893747"/>
            <a:chOff x="13685228" y="5510896"/>
            <a:chExt cx="2602869" cy="18937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85228" y="5510896"/>
              <a:ext cx="2602869" cy="189374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801451" y="6167253"/>
            <a:ext cx="2414286" cy="1045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6F3E"/>
                </a:solidFill>
                <a:latin typeface="Gmarket Sans Medium" pitchFamily="34" charset="0"/>
                <a:cs typeface="Gmarket Sans Medium" pitchFamily="34" charset="0"/>
              </a:rPr>
              <a:t>시연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5664152" y="6031657"/>
            <a:ext cx="3646532" cy="16899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6F3E"/>
                </a:solidFill>
                <a:latin typeface="Gmarket Sans Medium" pitchFamily="34" charset="0"/>
                <a:cs typeface="Gmarket Sans Medium" pitchFamily="34" charset="0"/>
              </a:rPr>
              <a:t>프로젝트 </a:t>
            </a:r>
          </a:p>
          <a:p>
            <a:r>
              <a:rPr lang="en-US" sz="3400" kern="0" spc="-100" dirty="0">
                <a:solidFill>
                  <a:srgbClr val="006F3E"/>
                </a:solidFill>
                <a:latin typeface="Gmarket Sans Medium" pitchFamily="34" charset="0"/>
                <a:cs typeface="Gmarket Sans Medium" pitchFamily="34" charset="0"/>
              </a:rPr>
              <a:t>구조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9769429" y="6031657"/>
            <a:ext cx="3614578" cy="16858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6F3E"/>
                </a:solidFill>
                <a:latin typeface="Gmarket Sans Medium" pitchFamily="34" charset="0"/>
                <a:cs typeface="Gmarket Sans Medium" pitchFamily="34" charset="0"/>
              </a:rPr>
              <a:t>기능&amp;기술</a:t>
            </a:r>
          </a:p>
          <a:p>
            <a:r>
              <a:rPr lang="en-US" sz="3400" kern="0" spc="-100" dirty="0">
                <a:solidFill>
                  <a:srgbClr val="006F3E"/>
                </a:solidFill>
                <a:latin typeface="Gmarket Sans Medium" pitchFamily="34" charset="0"/>
                <a:cs typeface="Gmarket Sans Medium" pitchFamily="34" charset="0"/>
              </a:rPr>
              <a:t>소개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981D1B9-E0EB-462A-8244-DC5BD7D7F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08" y="2259131"/>
            <a:ext cx="15443687" cy="75893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-1132531" y="229938"/>
            <a:ext cx="389329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</a:rPr>
              <a:t>업무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8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C0AA2D-3FB6-447B-BAF2-E8C7F978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91881"/>
            <a:ext cx="17068800" cy="8037642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B04E537F-986D-4245-98F0-078D90FC6B48}"/>
              </a:ext>
            </a:extLst>
          </p:cNvPr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E2AB96D4-A036-4E2F-885A-08CF2D13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EDD70045-48AA-4778-9782-4D5D9ED3E4D1}"/>
              </a:ext>
            </a:extLst>
          </p:cNvPr>
          <p:cNvSpPr txBox="1"/>
          <p:nvPr/>
        </p:nvSpPr>
        <p:spPr>
          <a:xfrm>
            <a:off x="76200" y="257477"/>
            <a:ext cx="4607367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</a:t>
            </a:r>
            <a:endParaRPr lang="en-US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399D43E-C0A8-4EAD-8761-BDB3D8F788AC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 추가/ 설정 화면</a:t>
            </a:r>
            <a:endParaRPr lang="en-US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29BA48A0-D755-4332-BA90-2FF9D94C354A}"/>
              </a:ext>
            </a:extLst>
          </p:cNvPr>
          <p:cNvGrpSpPr/>
          <p:nvPr/>
        </p:nvGrpSpPr>
        <p:grpSpPr>
          <a:xfrm>
            <a:off x="6285707" y="2873572"/>
            <a:ext cx="5678661" cy="6582683"/>
            <a:chOff x="2012163" y="2964100"/>
            <a:chExt cx="5678661" cy="6582683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F0C84EFC-22C9-4CCE-84DE-E3542067A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2163" y="2964100"/>
              <a:ext cx="5678661" cy="6582683"/>
            </a:xfrm>
            <a:prstGeom prst="rect">
              <a:avLst/>
            </a:prstGeom>
          </p:spPr>
        </p:pic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B519F743-32A8-40B9-8449-65EA6F04688F}"/>
              </a:ext>
            </a:extLst>
          </p:cNvPr>
          <p:cNvSpPr txBox="1"/>
          <p:nvPr/>
        </p:nvSpPr>
        <p:spPr>
          <a:xfrm>
            <a:off x="6553200" y="2095598"/>
            <a:ext cx="58821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oto Sans CJK KR Medium" pitchFamily="34" charset="0"/>
                <a:cs typeface="Noto Sans CJK KR Medium" pitchFamily="34" charset="0"/>
              </a:rPr>
              <a:t>프로젝트 추가 시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67EA9E-F29C-41D4-AAAB-F8FC679D4545}"/>
              </a:ext>
            </a:extLst>
          </p:cNvPr>
          <p:cNvSpPr/>
          <p:nvPr/>
        </p:nvSpPr>
        <p:spPr>
          <a:xfrm>
            <a:off x="6285706" y="2873571"/>
            <a:ext cx="5678661" cy="658268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AA677E-0A75-4260-A6FD-FF077E2E75FB}"/>
              </a:ext>
            </a:extLst>
          </p:cNvPr>
          <p:cNvSpPr/>
          <p:nvPr/>
        </p:nvSpPr>
        <p:spPr>
          <a:xfrm flipH="1">
            <a:off x="16002000" y="2873570"/>
            <a:ext cx="1333500" cy="37631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06F3056-CDF1-48C4-BFAC-B9CA85E54FD1}"/>
              </a:ext>
            </a:extLst>
          </p:cNvPr>
          <p:cNvCxnSpPr>
            <a:cxnSpLocks/>
          </p:cNvCxnSpPr>
          <p:nvPr/>
        </p:nvCxnSpPr>
        <p:spPr>
          <a:xfrm>
            <a:off x="11964367" y="2873570"/>
            <a:ext cx="40376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BF2560-A08B-454E-AC48-475A26D5DA42}"/>
              </a:ext>
            </a:extLst>
          </p:cNvPr>
          <p:cNvCxnSpPr>
            <a:cxnSpLocks/>
          </p:cNvCxnSpPr>
          <p:nvPr/>
        </p:nvCxnSpPr>
        <p:spPr>
          <a:xfrm flipV="1">
            <a:off x="11964367" y="3249886"/>
            <a:ext cx="5371133" cy="62063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504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66" y="2357266"/>
            <a:ext cx="17332795" cy="7129825"/>
            <a:chOff x="423366" y="2357266"/>
            <a:chExt cx="17332795" cy="7129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66" y="2357266"/>
              <a:ext cx="17332795" cy="71298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5656" y="3286354"/>
            <a:ext cx="17014403" cy="5901871"/>
            <a:chOff x="635656" y="3286354"/>
            <a:chExt cx="17014403" cy="5901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656" y="3286354"/>
              <a:ext cx="17014403" cy="5901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" y="0"/>
            <a:ext cx="18288001" cy="1809484"/>
            <a:chOff x="-464891" y="-1719841"/>
            <a:chExt cx="19467312" cy="35293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2008788" y="257477"/>
            <a:ext cx="6692355" cy="2369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3790838" y="634809"/>
            <a:ext cx="14010116" cy="1091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 화면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722892" y="2849176"/>
            <a:ext cx="2539471" cy="846816"/>
            <a:chOff x="12722892" y="2849176"/>
            <a:chExt cx="2539471" cy="8468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22892" y="2849176"/>
              <a:ext cx="2539471" cy="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5080" y="3732687"/>
            <a:ext cx="982369" cy="403131"/>
            <a:chOff x="11075080" y="3732687"/>
            <a:chExt cx="982369" cy="4031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1075080" y="3732687"/>
              <a:ext cx="982369" cy="403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862946"/>
            <a:ext cx="2506024" cy="846816"/>
            <a:chOff x="9142857" y="2862946"/>
            <a:chExt cx="2506024" cy="8468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862946"/>
              <a:ext cx="2506024" cy="846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46376" y="3606065"/>
            <a:ext cx="1263626" cy="412900"/>
            <a:chOff x="12346376" y="3606065"/>
            <a:chExt cx="1263626" cy="4129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340000">
              <a:off x="12346376" y="3606065"/>
              <a:ext cx="1263626" cy="4129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477854" y="3048920"/>
            <a:ext cx="3002006" cy="670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프로젝트 설정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694386" y="3048924"/>
            <a:ext cx="3446255" cy="677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프로젝트 초대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4374665" y="4279225"/>
            <a:ext cx="1472470" cy="863632"/>
            <a:chOff x="14374665" y="4279225"/>
            <a:chExt cx="1472470" cy="8636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4665" y="4279225"/>
              <a:ext cx="1472470" cy="8636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56237" y="7905526"/>
            <a:ext cx="4173241" cy="1161703"/>
            <a:chOff x="7056237" y="7905526"/>
            <a:chExt cx="4173241" cy="11617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6237" y="7905526"/>
              <a:ext cx="4173241" cy="116170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105529" y="8262822"/>
            <a:ext cx="5968470" cy="670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관리자만 아이콘 표시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473233" y="4279225"/>
            <a:ext cx="1472470" cy="801919"/>
            <a:chOff x="5473233" y="4279225"/>
            <a:chExt cx="1472470" cy="8019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3233" y="4279225"/>
              <a:ext cx="1472470" cy="8019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32311" y="6449161"/>
            <a:ext cx="5072560" cy="493714"/>
            <a:chOff x="10132311" y="6449161"/>
            <a:chExt cx="5072560" cy="493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400000">
              <a:off x="10132311" y="6449161"/>
              <a:ext cx="5072560" cy="493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26651" y="6370707"/>
            <a:ext cx="3310118" cy="493714"/>
            <a:chOff x="5326651" y="6370707"/>
            <a:chExt cx="3310118" cy="493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540000">
              <a:off x="5326651" y="6370707"/>
              <a:ext cx="331011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4C2EE5-B1B8-4E36-9530-F995089C4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43100"/>
            <a:ext cx="17068800" cy="80376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2008788" y="257477"/>
            <a:ext cx="6692355" cy="2369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790838" y="634809"/>
            <a:ext cx="14010116" cy="1091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 추가/ 설정 화면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758895" y="1943100"/>
            <a:ext cx="58821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Noto Sans CJK KR Medium" pitchFamily="34" charset="0"/>
                <a:cs typeface="Noto Sans CJK KR Medium" pitchFamily="34" charset="0"/>
              </a:rPr>
              <a:t>프로젝트 설정 시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B28054-623A-4575-85FD-8F580AE6FA71}"/>
              </a:ext>
            </a:extLst>
          </p:cNvPr>
          <p:cNvSpPr/>
          <p:nvPr/>
        </p:nvSpPr>
        <p:spPr>
          <a:xfrm flipH="1">
            <a:off x="4419600" y="3619325"/>
            <a:ext cx="381000" cy="37631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02C18B-20A0-4229-9EE2-A7FCFF947FD0}"/>
              </a:ext>
            </a:extLst>
          </p:cNvPr>
          <p:cNvSpPr/>
          <p:nvPr/>
        </p:nvSpPr>
        <p:spPr>
          <a:xfrm flipH="1">
            <a:off x="7379207" y="2768033"/>
            <a:ext cx="5651997" cy="658268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754DAB-784A-4E2E-AE6A-47A23B59B549}"/>
              </a:ext>
            </a:extLst>
          </p:cNvPr>
          <p:cNvCxnSpPr>
            <a:cxnSpLocks/>
          </p:cNvCxnSpPr>
          <p:nvPr/>
        </p:nvCxnSpPr>
        <p:spPr>
          <a:xfrm flipV="1">
            <a:off x="4800600" y="2768033"/>
            <a:ext cx="2578607" cy="85129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E3821E-D8E2-41A3-8FDF-B334C4A3B905}"/>
              </a:ext>
            </a:extLst>
          </p:cNvPr>
          <p:cNvCxnSpPr>
            <a:cxnSpLocks/>
          </p:cNvCxnSpPr>
          <p:nvPr/>
        </p:nvCxnSpPr>
        <p:spPr>
          <a:xfrm>
            <a:off x="4800600" y="3995642"/>
            <a:ext cx="2578607" cy="53550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61C5CA7-B78D-4C0C-997D-C5FAE5D9D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988" y="2857500"/>
            <a:ext cx="5533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0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0"/>
            <a:ext cx="18288000" cy="1809483"/>
            <a:chOff x="-464891" y="-564544"/>
            <a:chExt cx="19467312" cy="2374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564544"/>
              <a:ext cx="19467312" cy="2374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2008788" y="257477"/>
            <a:ext cx="6692355" cy="2369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3790838" y="634809"/>
            <a:ext cx="14010116" cy="1091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프로젝트 팀원 초대 화면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746225" y="1868922"/>
            <a:ext cx="7331975" cy="8075177"/>
            <a:chOff x="2253583" y="2453652"/>
            <a:chExt cx="6207293" cy="71828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583" y="2453652"/>
              <a:ext cx="6207293" cy="71828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E233F85-2610-4765-A9A9-072F5E2A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911523"/>
            <a:ext cx="6076935" cy="47265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B35643-B5AF-4D44-87C1-A9573AB1016D}"/>
              </a:ext>
            </a:extLst>
          </p:cNvPr>
          <p:cNvSpPr/>
          <p:nvPr/>
        </p:nvSpPr>
        <p:spPr>
          <a:xfrm flipH="1">
            <a:off x="5472080" y="3314700"/>
            <a:ext cx="609600" cy="60977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8F1E45-4E7E-47CD-A09A-21D744CC161D}"/>
              </a:ext>
            </a:extLst>
          </p:cNvPr>
          <p:cNvCxnSpPr>
            <a:cxnSpLocks/>
          </p:cNvCxnSpPr>
          <p:nvPr/>
        </p:nvCxnSpPr>
        <p:spPr>
          <a:xfrm flipV="1">
            <a:off x="6123423" y="1868922"/>
            <a:ext cx="2622802" cy="14457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9C7727-A93F-49C9-B65A-6E389AE9C477}"/>
              </a:ext>
            </a:extLst>
          </p:cNvPr>
          <p:cNvCxnSpPr>
            <a:cxnSpLocks/>
          </p:cNvCxnSpPr>
          <p:nvPr/>
        </p:nvCxnSpPr>
        <p:spPr>
          <a:xfrm>
            <a:off x="6081680" y="3924475"/>
            <a:ext cx="2664545" cy="60196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91214E-745E-43D7-8BF4-D7ADD77DBD24}"/>
              </a:ext>
            </a:extLst>
          </p:cNvPr>
          <p:cNvSpPr/>
          <p:nvPr/>
        </p:nvSpPr>
        <p:spPr>
          <a:xfrm flipH="1">
            <a:off x="8746224" y="1868921"/>
            <a:ext cx="7331973" cy="8075177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25BFB16-A310-4EE2-9618-64E3625D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86" y="2217354"/>
            <a:ext cx="17068800" cy="8037642"/>
          </a:xfrm>
          <a:prstGeom prst="rect">
            <a:avLst/>
          </a:prstGeom>
        </p:spPr>
      </p:pic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569E72C0-6328-4350-B6CB-098ABAD6298A}"/>
              </a:ext>
            </a:extLst>
          </p:cNvPr>
          <p:cNvGrpSpPr/>
          <p:nvPr/>
        </p:nvGrpSpPr>
        <p:grpSpPr>
          <a:xfrm>
            <a:off x="0" y="0"/>
            <a:ext cx="18288000" cy="1868151"/>
            <a:chOff x="124765" y="-1719841"/>
            <a:chExt cx="18288000" cy="3529325"/>
          </a:xfrm>
        </p:grpSpPr>
        <p:pic>
          <p:nvPicPr>
            <p:cNvPr id="25" name="Object 13">
              <a:extLst>
                <a:ext uri="{FF2B5EF4-FFF2-40B4-BE49-F238E27FC236}">
                  <a16:creationId xmlns:a16="http://schemas.microsoft.com/office/drawing/2014/main" id="{80EB8588-5647-4B71-9E1A-CC3AACDC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65" y="-1719841"/>
              <a:ext cx="18288000" cy="3529325"/>
            </a:xfrm>
            <a:prstGeom prst="rect">
              <a:avLst/>
            </a:prstGeom>
          </p:spPr>
        </p:pic>
      </p:grpSp>
      <p:sp>
        <p:nvSpPr>
          <p:cNvPr id="27" name="Object 16">
            <a:extLst>
              <a:ext uri="{FF2B5EF4-FFF2-40B4-BE49-F238E27FC236}">
                <a16:creationId xmlns:a16="http://schemas.microsoft.com/office/drawing/2014/main" id="{05CEAA7B-5654-4A65-813A-48339BEE32E3}"/>
              </a:ext>
            </a:extLst>
          </p:cNvPr>
          <p:cNvSpPr txBox="1"/>
          <p:nvPr/>
        </p:nvSpPr>
        <p:spPr>
          <a:xfrm>
            <a:off x="381000" y="90221"/>
            <a:ext cx="3357965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Header</a:t>
            </a:r>
            <a:endParaRPr 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DDDD6D-B7E7-45BB-889F-3F4DDB00A33A}"/>
              </a:ext>
            </a:extLst>
          </p:cNvPr>
          <p:cNvSpPr/>
          <p:nvPr/>
        </p:nvSpPr>
        <p:spPr>
          <a:xfrm>
            <a:off x="14401800" y="2217354"/>
            <a:ext cx="3429000" cy="59889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8221426-FB2D-4278-8DD2-5ACD95686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5164124"/>
            <a:ext cx="10525975" cy="198120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0E9A69-923A-471A-AB49-1185F88D6404}"/>
              </a:ext>
            </a:extLst>
          </p:cNvPr>
          <p:cNvSpPr/>
          <p:nvPr/>
        </p:nvSpPr>
        <p:spPr>
          <a:xfrm>
            <a:off x="4038599" y="5164123"/>
            <a:ext cx="10525975" cy="198120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E7FE4E3-6A63-4285-8A0E-FB7D10910937}"/>
              </a:ext>
            </a:extLst>
          </p:cNvPr>
          <p:cNvCxnSpPr>
            <a:cxnSpLocks/>
          </p:cNvCxnSpPr>
          <p:nvPr/>
        </p:nvCxnSpPr>
        <p:spPr>
          <a:xfrm flipV="1">
            <a:off x="4038599" y="2857500"/>
            <a:ext cx="10363201" cy="23066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A8295D2-5986-45B6-A5B3-02E034EAF522}"/>
              </a:ext>
            </a:extLst>
          </p:cNvPr>
          <p:cNvCxnSpPr>
            <a:cxnSpLocks/>
          </p:cNvCxnSpPr>
          <p:nvPr/>
        </p:nvCxnSpPr>
        <p:spPr>
          <a:xfrm flipV="1">
            <a:off x="14564574" y="2857500"/>
            <a:ext cx="3266226" cy="22653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96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4">
            <a:extLst>
              <a:ext uri="{FF2B5EF4-FFF2-40B4-BE49-F238E27FC236}">
                <a16:creationId xmlns:a16="http://schemas.microsoft.com/office/drawing/2014/main" id="{DD034B5D-402D-469E-B0B9-AA535CE1654D}"/>
              </a:ext>
            </a:extLst>
          </p:cNvPr>
          <p:cNvGrpSpPr/>
          <p:nvPr/>
        </p:nvGrpSpPr>
        <p:grpSpPr>
          <a:xfrm>
            <a:off x="0" y="0"/>
            <a:ext cx="18288000" cy="1868151"/>
            <a:chOff x="-464891" y="-1719841"/>
            <a:chExt cx="19467312" cy="3529325"/>
          </a:xfrm>
        </p:grpSpPr>
        <p:pic>
          <p:nvPicPr>
            <p:cNvPr id="9" name="Object 13">
              <a:extLst>
                <a:ext uri="{FF2B5EF4-FFF2-40B4-BE49-F238E27FC236}">
                  <a16:creationId xmlns:a16="http://schemas.microsoft.com/office/drawing/2014/main" id="{7D86A397-961F-4BC8-8246-0540C2FD4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10" name="Object 16">
            <a:extLst>
              <a:ext uri="{FF2B5EF4-FFF2-40B4-BE49-F238E27FC236}">
                <a16:creationId xmlns:a16="http://schemas.microsoft.com/office/drawing/2014/main" id="{908FCEAC-16EB-48ED-AAE9-99319FBD4BE6}"/>
              </a:ext>
            </a:extLst>
          </p:cNvPr>
          <p:cNvSpPr txBox="1"/>
          <p:nvPr/>
        </p:nvSpPr>
        <p:spPr>
          <a:xfrm>
            <a:off x="-171452" y="202992"/>
            <a:ext cx="3638552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Header</a:t>
            </a:r>
            <a:endParaRPr lang="en-US" dirty="0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F44C4E42-8FD8-479F-AEFE-8C458BD7B27F}"/>
              </a:ext>
            </a:extLst>
          </p:cNvPr>
          <p:cNvSpPr txBox="1"/>
          <p:nvPr/>
        </p:nvSpPr>
        <p:spPr>
          <a:xfrm>
            <a:off x="4038600" y="610858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 err="1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메인</a:t>
            </a:r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 </a:t>
            </a:r>
            <a:r>
              <a:rPr lang="en-US" sz="4100" kern="0" spc="-200" dirty="0" err="1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화면</a:t>
            </a:r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 </a:t>
            </a:r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알람 기능</a:t>
            </a:r>
            <a:endParaRPr lang="en-US" dirty="0"/>
          </a:p>
        </p:txBody>
      </p: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5692F4A6-5C2E-4A75-8702-C65659BBBE01}"/>
              </a:ext>
            </a:extLst>
          </p:cNvPr>
          <p:cNvGrpSpPr/>
          <p:nvPr/>
        </p:nvGrpSpPr>
        <p:grpSpPr>
          <a:xfrm>
            <a:off x="2743200" y="2227858"/>
            <a:ext cx="5323100" cy="7462986"/>
            <a:chOff x="12243103" y="2276881"/>
            <a:chExt cx="5323100" cy="7462986"/>
          </a:xfrm>
        </p:grpSpPr>
        <p:pic>
          <p:nvPicPr>
            <p:cNvPr id="15" name="Object 18">
              <a:extLst>
                <a:ext uri="{FF2B5EF4-FFF2-40B4-BE49-F238E27FC236}">
                  <a16:creationId xmlns:a16="http://schemas.microsoft.com/office/drawing/2014/main" id="{9E98EAFA-F78B-4708-AB70-416BF107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43103" y="2276881"/>
              <a:ext cx="5323100" cy="746298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9054C1A-5403-48DC-9797-88107CC20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045" y="2348006"/>
            <a:ext cx="8468575" cy="15939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5985-C791-4EF2-A816-DE2F4E4763D3}"/>
              </a:ext>
            </a:extLst>
          </p:cNvPr>
          <p:cNvSpPr/>
          <p:nvPr/>
        </p:nvSpPr>
        <p:spPr>
          <a:xfrm flipH="1">
            <a:off x="9540516" y="2348006"/>
            <a:ext cx="1737083" cy="162596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38F319-F514-4EDB-A008-A84FB29C5C51}"/>
              </a:ext>
            </a:extLst>
          </p:cNvPr>
          <p:cNvSpPr/>
          <p:nvPr/>
        </p:nvSpPr>
        <p:spPr>
          <a:xfrm flipH="1">
            <a:off x="2743199" y="2195104"/>
            <a:ext cx="5323099" cy="749573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2669E03-F33B-468F-98C0-0237F6EA935E}"/>
              </a:ext>
            </a:extLst>
          </p:cNvPr>
          <p:cNvCxnSpPr>
            <a:cxnSpLocks/>
          </p:cNvCxnSpPr>
          <p:nvPr/>
        </p:nvCxnSpPr>
        <p:spPr>
          <a:xfrm>
            <a:off x="8074678" y="2195104"/>
            <a:ext cx="1465838" cy="15290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761F1B0-AD1B-4420-A563-B9A745BF54AA}"/>
              </a:ext>
            </a:extLst>
          </p:cNvPr>
          <p:cNvCxnSpPr>
            <a:cxnSpLocks/>
          </p:cNvCxnSpPr>
          <p:nvPr/>
        </p:nvCxnSpPr>
        <p:spPr>
          <a:xfrm flipV="1">
            <a:off x="8074678" y="3973967"/>
            <a:ext cx="1465838" cy="57021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3BC9D36C-90DC-4844-96DC-3C8D74DAE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0217" y="5095844"/>
            <a:ext cx="5867400" cy="4563534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760CF7BC-E551-446D-9348-9661936E2F95}"/>
              </a:ext>
            </a:extLst>
          </p:cNvPr>
          <p:cNvSpPr/>
          <p:nvPr/>
        </p:nvSpPr>
        <p:spPr>
          <a:xfrm>
            <a:off x="15087600" y="5372100"/>
            <a:ext cx="7620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6356CC5-D6EE-4495-AC51-F5368F80FC7D}"/>
              </a:ext>
            </a:extLst>
          </p:cNvPr>
          <p:cNvSpPr/>
          <p:nvPr/>
        </p:nvSpPr>
        <p:spPr>
          <a:xfrm>
            <a:off x="15952608" y="5372100"/>
            <a:ext cx="7620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031D4-ED29-4800-AA29-4318FA34B035}"/>
              </a:ext>
            </a:extLst>
          </p:cNvPr>
          <p:cNvSpPr txBox="1"/>
          <p:nvPr/>
        </p:nvSpPr>
        <p:spPr>
          <a:xfrm>
            <a:off x="0" y="292365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읽지 않은 알람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D6950A-4C00-4618-A5BF-F16C76FB0054}"/>
              </a:ext>
            </a:extLst>
          </p:cNvPr>
          <p:cNvSpPr txBox="1"/>
          <p:nvPr/>
        </p:nvSpPr>
        <p:spPr>
          <a:xfrm>
            <a:off x="781049" y="6667500"/>
            <a:ext cx="173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읽은 알람</a:t>
            </a:r>
          </a:p>
        </p:txBody>
      </p:sp>
    </p:spTree>
    <p:extLst>
      <p:ext uri="{BB962C8B-B14F-4D97-AF65-F5344CB8AC3E}">
        <p14:creationId xmlns:p14="http://schemas.microsoft.com/office/powerpoint/2010/main" val="253802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981D1B9-E0EB-462A-8244-DC5BD7D7F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08" y="2259131"/>
            <a:ext cx="15443687" cy="7589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10628602">
            <a:off x="6537877" y="2265839"/>
            <a:ext cx="1675055" cy="490087"/>
            <a:chOff x="3359725" y="4303838"/>
            <a:chExt cx="1605587" cy="490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9725" y="4303838"/>
              <a:ext cx="1605587" cy="490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90838" y="634809"/>
            <a:ext cx="14010116" cy="1091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프로세스 추가 화면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1132531" y="229938"/>
            <a:ext cx="389329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</a:rPr>
              <a:t>업무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185488" y="1887750"/>
            <a:ext cx="2841606" cy="1113085"/>
            <a:chOff x="1105877" y="4029772"/>
            <a:chExt cx="2841606" cy="11130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877" y="4029772"/>
              <a:ext cx="2841606" cy="111308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691368" y="2249798"/>
            <a:ext cx="3868463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프로젝트 명 (날짜)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4039919" y="2073741"/>
            <a:ext cx="3140236" cy="1101707"/>
            <a:chOff x="13696978" y="3972303"/>
            <a:chExt cx="3140236" cy="1101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6978" y="3972303"/>
              <a:ext cx="3140236" cy="1101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61651" y="2895063"/>
            <a:ext cx="2433165" cy="519541"/>
            <a:chOff x="11861651" y="2895063"/>
            <a:chExt cx="2433165" cy="5195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840000">
              <a:off x="11861651" y="2895063"/>
              <a:ext cx="2433165" cy="519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88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5152" y="2412344"/>
            <a:ext cx="17332795" cy="7366609"/>
            <a:chOff x="435152" y="2412344"/>
            <a:chExt cx="17332795" cy="73666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152" y="2412344"/>
              <a:ext cx="17332795" cy="73666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9428" y="2928259"/>
            <a:ext cx="11859789" cy="4863846"/>
            <a:chOff x="939428" y="2928259"/>
            <a:chExt cx="11859789" cy="4863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428" y="2928259"/>
              <a:ext cx="11859789" cy="4863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8325" y="2657487"/>
            <a:ext cx="10173769" cy="3185698"/>
            <a:chOff x="7048325" y="2657487"/>
            <a:chExt cx="10173769" cy="31856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8325" y="2657487"/>
              <a:ext cx="10173769" cy="31856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-19211"/>
            <a:ext cx="18288000" cy="1828693"/>
            <a:chOff x="-464891" y="-757315"/>
            <a:chExt cx="19467312" cy="25667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64891" y="-757315"/>
              <a:ext cx="19467312" cy="256679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90838" y="634809"/>
            <a:ext cx="14010116" cy="1091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프로세스, 업무 화면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1132531" y="229938"/>
            <a:ext cx="389329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업무</a:t>
            </a:r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2925296" y="3687435"/>
            <a:ext cx="290970" cy="490228"/>
            <a:chOff x="2925296" y="3687435"/>
            <a:chExt cx="290970" cy="4902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5296" y="3687435"/>
              <a:ext cx="290970" cy="490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73392" y="7316002"/>
            <a:ext cx="1079627" cy="502089"/>
            <a:chOff x="3373392" y="7316002"/>
            <a:chExt cx="1079627" cy="5020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373392" y="7316002"/>
              <a:ext cx="1079627" cy="5020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53541" y="7926315"/>
            <a:ext cx="2583809" cy="1066916"/>
            <a:chOff x="3453541" y="7926315"/>
            <a:chExt cx="2583809" cy="1066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3541" y="7926315"/>
              <a:ext cx="2583809" cy="10669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230673" y="8237217"/>
            <a:ext cx="3002006" cy="667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업무 진행 상태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7820998" y="2657487"/>
            <a:ext cx="9197935" cy="6886302"/>
            <a:chOff x="7820998" y="2657487"/>
            <a:chExt cx="9197935" cy="68863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0998" y="2657487"/>
              <a:ext cx="9197935" cy="68863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81952" y="2997282"/>
            <a:ext cx="3687401" cy="6171429"/>
            <a:chOff x="11181952" y="2997282"/>
            <a:chExt cx="3687401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1952" y="2997282"/>
              <a:ext cx="3687401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61218" y="6392907"/>
            <a:ext cx="1374074" cy="502089"/>
            <a:chOff x="10061218" y="6392907"/>
            <a:chExt cx="1374074" cy="5020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1218" y="6392907"/>
              <a:ext cx="1374074" cy="5020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3296" y="6297699"/>
            <a:ext cx="1959464" cy="729534"/>
            <a:chOff x="8343296" y="6297699"/>
            <a:chExt cx="1959464" cy="7295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3296" y="6297699"/>
              <a:ext cx="1959464" cy="72953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842961" y="6416545"/>
            <a:ext cx="3002006" cy="670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체크리스트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016942" y="3868803"/>
            <a:ext cx="1556551" cy="652649"/>
            <a:chOff x="9016942" y="3868803"/>
            <a:chExt cx="1556551" cy="6526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16942" y="3868803"/>
              <a:ext cx="1556551" cy="6526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55666" y="3962856"/>
            <a:ext cx="1079627" cy="502089"/>
            <a:chOff x="10355666" y="3962856"/>
            <a:chExt cx="1079627" cy="5020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5666" y="3962856"/>
              <a:ext cx="1079627" cy="50208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8293352" y="3962856"/>
            <a:ext cx="3002006" cy="670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중요도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9052277" y="4583413"/>
            <a:ext cx="1556551" cy="652649"/>
            <a:chOff x="9052277" y="4583413"/>
            <a:chExt cx="1556551" cy="65264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52277" y="4583413"/>
              <a:ext cx="1556551" cy="6526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391000" y="4677467"/>
            <a:ext cx="1079627" cy="502089"/>
            <a:chOff x="10391000" y="4677467"/>
            <a:chExt cx="1079627" cy="5020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1000" y="4677467"/>
              <a:ext cx="1079627" cy="5020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73241" y="5318678"/>
            <a:ext cx="1556551" cy="652649"/>
            <a:chOff x="9073241" y="5318678"/>
            <a:chExt cx="1556551" cy="65264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73241" y="5318678"/>
              <a:ext cx="1556551" cy="6526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38780" y="5385193"/>
            <a:ext cx="1937579" cy="502089"/>
            <a:chOff x="10438780" y="5385193"/>
            <a:chExt cx="1937579" cy="5020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38780" y="5385193"/>
              <a:ext cx="1937579" cy="502089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8293352" y="4695529"/>
            <a:ext cx="3002006" cy="670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제목</a:t>
            </a:r>
            <a:endParaRPr lang="en-US" dirty="0"/>
          </a:p>
        </p:txBody>
      </p:sp>
      <p:sp>
        <p:nvSpPr>
          <p:cNvPr id="59" name="Object 59"/>
          <p:cNvSpPr txBox="1"/>
          <p:nvPr/>
        </p:nvSpPr>
        <p:spPr>
          <a:xfrm>
            <a:off x="8293352" y="5421341"/>
            <a:ext cx="3002006" cy="670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날짜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4259615" y="4561348"/>
            <a:ext cx="1302091" cy="502089"/>
            <a:chOff x="14259615" y="4561348"/>
            <a:chExt cx="1302091" cy="5020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380000">
              <a:off x="14259615" y="4561348"/>
              <a:ext cx="1302091" cy="50208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869353" y="5236062"/>
            <a:ext cx="1556551" cy="652649"/>
            <a:chOff x="14869353" y="5236062"/>
            <a:chExt cx="1556551" cy="65264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9353" y="5236062"/>
              <a:ext cx="1556551" cy="652649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14514633" y="5336665"/>
            <a:ext cx="2210936" cy="677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설정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0838" y="634809"/>
            <a:ext cx="14010116" cy="1091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업무 설정 화면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286000" y="2153910"/>
            <a:ext cx="6174876" cy="7498281"/>
            <a:chOff x="1573459" y="2153910"/>
            <a:chExt cx="6887417" cy="79388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459" y="2153910"/>
              <a:ext cx="6887417" cy="79388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6276" y="2153911"/>
            <a:ext cx="6328124" cy="7498280"/>
            <a:chOff x="9826276" y="2153910"/>
            <a:chExt cx="6857127" cy="79388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6276" y="2153910"/>
              <a:ext cx="6857127" cy="793884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-1132531" y="229938"/>
            <a:ext cx="389329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업무</a:t>
            </a:r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118263" y="5876473"/>
            <a:ext cx="8049188" cy="493714"/>
            <a:chOff x="5118263" y="5876473"/>
            <a:chExt cx="8049188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118263" y="5876473"/>
              <a:ext cx="804918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DBE1E3-E496-4BAA-97B7-E990A0E2EA90}"/>
              </a:ext>
            </a:extLst>
          </p:cNvPr>
          <p:cNvSpPr/>
          <p:nvPr/>
        </p:nvSpPr>
        <p:spPr>
          <a:xfrm>
            <a:off x="1333500" y="2552700"/>
            <a:ext cx="15773400" cy="6705600"/>
          </a:xfrm>
          <a:prstGeom prst="roundRect">
            <a:avLst/>
          </a:prstGeom>
          <a:solidFill>
            <a:srgbClr val="EFEBE3"/>
          </a:solidFill>
          <a:ln>
            <a:solidFill>
              <a:srgbClr val="EFE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4C9E170E-35D6-4A13-8021-F86AD62FA0A9}"/>
              </a:ext>
            </a:extLst>
          </p:cNvPr>
          <p:cNvGrpSpPr/>
          <p:nvPr/>
        </p:nvGrpSpPr>
        <p:grpSpPr>
          <a:xfrm>
            <a:off x="0" y="0"/>
            <a:ext cx="18288000" cy="1972824"/>
            <a:chOff x="-464891" y="-371773"/>
            <a:chExt cx="19467312" cy="218125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F34721BB-0183-4C02-8833-5B51688B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371773"/>
              <a:ext cx="19467312" cy="2181256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A5A1E1B8-ADD8-4FD5-9F5C-2C7313BEFE0D}"/>
              </a:ext>
            </a:extLst>
          </p:cNvPr>
          <p:cNvSpPr txBox="1"/>
          <p:nvPr/>
        </p:nvSpPr>
        <p:spPr>
          <a:xfrm>
            <a:off x="-3429000" y="299413"/>
            <a:ext cx="10827554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</a:rPr>
              <a:t>프로젝트 소개</a:t>
            </a:r>
            <a:endParaRPr lang="en-US" dirty="0"/>
          </a:p>
        </p:txBody>
      </p:sp>
      <p:pic>
        <p:nvPicPr>
          <p:cNvPr id="1026" name="Picture 2" descr="번역] 잘 가요 스크럼, 반가워요 칸반. by Alex Salazar | by Cho Minkyu | Medium">
            <a:extLst>
              <a:ext uri="{FF2B5EF4-FFF2-40B4-BE49-F238E27FC236}">
                <a16:creationId xmlns:a16="http://schemas.microsoft.com/office/drawing/2014/main" id="{B6981128-BACE-44BD-9607-BA67087E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57500"/>
            <a:ext cx="13944600" cy="59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9">
            <a:extLst>
              <a:ext uri="{FF2B5EF4-FFF2-40B4-BE49-F238E27FC236}">
                <a16:creationId xmlns:a16="http://schemas.microsoft.com/office/drawing/2014/main" id="{F3E8CA93-44A9-48E0-B82B-CC04A0BEC584}"/>
              </a:ext>
            </a:extLst>
          </p:cNvPr>
          <p:cNvSpPr txBox="1"/>
          <p:nvPr/>
        </p:nvSpPr>
        <p:spPr>
          <a:xfrm>
            <a:off x="7010400" y="832065"/>
            <a:ext cx="1082755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800" kern="0" spc="-400" dirty="0" err="1">
                <a:solidFill>
                  <a:srgbClr val="FFFFFF"/>
                </a:solidFill>
                <a:latin typeface="Gmarket Sans Light" pitchFamily="34" charset="0"/>
              </a:rPr>
              <a:t>칸반보드</a:t>
            </a:r>
            <a:r>
              <a:rPr lang="ko-KR" altLang="en-US" sz="4800" kern="0" spc="-400" dirty="0">
                <a:solidFill>
                  <a:srgbClr val="FFFFFF"/>
                </a:solidFill>
                <a:latin typeface="Gmarket Sans Light" pitchFamily="34" charset="0"/>
              </a:rPr>
              <a:t> 기반 스케줄러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4788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0838" y="634809"/>
            <a:ext cx="14010116" cy="1091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업무 코멘트 화면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-1295400" y="251056"/>
            <a:ext cx="389329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</a:rPr>
              <a:t>업무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311534" y="2139759"/>
            <a:ext cx="6902861" cy="7937349"/>
            <a:chOff x="3311534" y="2139759"/>
            <a:chExt cx="6902861" cy="79373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534" y="2139759"/>
              <a:ext cx="6902861" cy="7937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24703" y="6108434"/>
            <a:ext cx="5409376" cy="2383212"/>
            <a:chOff x="10824703" y="6108434"/>
            <a:chExt cx="5409376" cy="2383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4703" y="6108434"/>
              <a:ext cx="5409376" cy="23832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395144" y="6760780"/>
            <a:ext cx="7968198" cy="1433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현재 프로젝트에 참여한 사람 </a:t>
            </a:r>
          </a:p>
          <a:p>
            <a:r>
              <a:rPr lang="en-US" sz="2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글을 남길 수 있음 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0838" y="634809"/>
            <a:ext cx="14010116" cy="1091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업무 파일 화면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33564" y="2167298"/>
            <a:ext cx="6620194" cy="7700856"/>
            <a:chOff x="533564" y="2167298"/>
            <a:chExt cx="6620194" cy="77008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564" y="2167298"/>
              <a:ext cx="6620194" cy="77008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6267" y="2167298"/>
            <a:ext cx="10004531" cy="7700856"/>
            <a:chOff x="7686267" y="2167298"/>
            <a:chExt cx="10004531" cy="77008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267" y="2167298"/>
              <a:ext cx="10004531" cy="77008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-1132531" y="229938"/>
            <a:ext cx="389329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업무</a:t>
            </a:r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484251" y="7475238"/>
            <a:ext cx="3815598" cy="493714"/>
            <a:chOff x="9484251" y="7475238"/>
            <a:chExt cx="3815598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4100000">
              <a:off x="9484251" y="7475238"/>
              <a:ext cx="381559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4719" y="4740718"/>
            <a:ext cx="6556079" cy="1713057"/>
            <a:chOff x="11134719" y="4740718"/>
            <a:chExt cx="6556079" cy="17130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4719" y="4740718"/>
              <a:ext cx="6556079" cy="17130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66145" y="9125320"/>
            <a:ext cx="3560547" cy="930346"/>
            <a:chOff x="7066145" y="9125320"/>
            <a:chExt cx="3560547" cy="9303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6145" y="9125320"/>
              <a:ext cx="3560547" cy="9303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4110" y="3899881"/>
            <a:ext cx="4477821" cy="1033607"/>
            <a:chOff x="1844110" y="3899881"/>
            <a:chExt cx="4477821" cy="10336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4110" y="3899881"/>
              <a:ext cx="4477821" cy="10336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62468" y="4686632"/>
            <a:ext cx="5172667" cy="493714"/>
            <a:chOff x="5962468" y="4686632"/>
            <a:chExt cx="5172667" cy="493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60000">
              <a:off x="5962468" y="4686632"/>
              <a:ext cx="5172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775" y="2383244"/>
            <a:ext cx="17124030" cy="7357943"/>
            <a:chOff x="550775" y="2383244"/>
            <a:chExt cx="17124030" cy="73579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775" y="2383244"/>
              <a:ext cx="17124030" cy="73579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6659"/>
            <a:ext cx="18288000" cy="1816143"/>
            <a:chOff x="-464891" y="-1719841"/>
            <a:chExt cx="19467312" cy="35293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790838" y="634809"/>
            <a:ext cx="14010116" cy="1091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칸반 이동 화면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-1132531" y="229938"/>
            <a:ext cx="389329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업무</a:t>
            </a:r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70499" y="2835853"/>
            <a:ext cx="16487079" cy="6452727"/>
            <a:chOff x="770499" y="2835853"/>
            <a:chExt cx="16487079" cy="6452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499" y="2835853"/>
              <a:ext cx="16487079" cy="6452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78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150A960-02B8-4714-AC3E-39D648DB0081}"/>
              </a:ext>
            </a:extLst>
          </p:cNvPr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98DF8F4-2EA4-4C98-8A60-30A2FC97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6BD99234-3151-4DEC-9F2A-582ABBE624BE}"/>
              </a:ext>
            </a:extLst>
          </p:cNvPr>
          <p:cNvSpPr txBox="1"/>
          <p:nvPr/>
        </p:nvSpPr>
        <p:spPr>
          <a:xfrm>
            <a:off x="-1281966" y="229939"/>
            <a:ext cx="4833790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캘린더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7AC542-DAF9-430B-A21C-530A47CE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9484"/>
            <a:ext cx="18288000" cy="90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84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366941C-FFB5-4F28-8D95-6BD9CC44FAF7}"/>
              </a:ext>
            </a:extLst>
          </p:cNvPr>
          <p:cNvGrpSpPr/>
          <p:nvPr/>
        </p:nvGrpSpPr>
        <p:grpSpPr>
          <a:xfrm>
            <a:off x="-1" y="0"/>
            <a:ext cx="18288001" cy="1809484"/>
            <a:chOff x="-464891" y="-1719841"/>
            <a:chExt cx="19467312" cy="35293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34ED3684-1867-480C-A6D7-1AC8CBFE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F54C35F6-6D41-43F7-B45C-79283A4165ED}"/>
              </a:ext>
            </a:extLst>
          </p:cNvPr>
          <p:cNvSpPr txBox="1"/>
          <p:nvPr/>
        </p:nvSpPr>
        <p:spPr>
          <a:xfrm>
            <a:off x="-1281966" y="229939"/>
            <a:ext cx="4833790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캘린더</a:t>
            </a:r>
            <a:endParaRPr lang="en-US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2015DCBB-434A-451F-B51F-0EADEF8A6F16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프로젝트 상세정보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E4A88E-99D4-40C0-A525-26F00D14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9484"/>
            <a:ext cx="18288000" cy="84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2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657023D-2B7E-48CD-9884-F4A857632AC3}"/>
              </a:ext>
            </a:extLst>
          </p:cNvPr>
          <p:cNvGrpSpPr/>
          <p:nvPr/>
        </p:nvGrpSpPr>
        <p:grpSpPr>
          <a:xfrm>
            <a:off x="0" y="0"/>
            <a:ext cx="18278475" cy="1809484"/>
            <a:chOff x="-464891" y="-1719841"/>
            <a:chExt cx="19467312" cy="35293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3C8007C2-4F85-46A9-8370-607680A6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CC6D7444-4888-4AA5-8544-22B0428BB740}"/>
              </a:ext>
            </a:extLst>
          </p:cNvPr>
          <p:cNvSpPr txBox="1"/>
          <p:nvPr/>
        </p:nvSpPr>
        <p:spPr>
          <a:xfrm>
            <a:off x="-1281966" y="229939"/>
            <a:ext cx="4833790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캘린더</a:t>
            </a:r>
            <a:endParaRPr lang="en-US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EE56A0F5-4CBF-4775-9CD6-392BC8709781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100" kern="0" spc="-200" dirty="0" err="1">
                <a:solidFill>
                  <a:srgbClr val="FFFFFF"/>
                </a:solidFill>
                <a:latin typeface="Gmarket Sans Light" pitchFamily="34" charset="0"/>
              </a:rPr>
              <a:t>Dragable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</a:rPr>
              <a:t> Event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7204C-2C80-45D0-A51B-5B5865A9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809485"/>
            <a:ext cx="18268950" cy="847751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38DE26B-A3F9-4390-A06C-5309919CA2F1}"/>
              </a:ext>
            </a:extLst>
          </p:cNvPr>
          <p:cNvSpPr/>
          <p:nvPr/>
        </p:nvSpPr>
        <p:spPr>
          <a:xfrm>
            <a:off x="9753045" y="7810500"/>
            <a:ext cx="1066800" cy="7620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3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C301F46-9FB9-431C-8DFA-BC65D9800E07}"/>
              </a:ext>
            </a:extLst>
          </p:cNvPr>
          <p:cNvGrpSpPr/>
          <p:nvPr/>
        </p:nvGrpSpPr>
        <p:grpSpPr>
          <a:xfrm>
            <a:off x="-1" y="0"/>
            <a:ext cx="18288001" cy="1809484"/>
            <a:chOff x="-464891" y="-1719841"/>
            <a:chExt cx="19467312" cy="35293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5865951-B993-434F-9E70-CCC637482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AF77E40B-C0D8-4362-B5BA-DF0F3E70D58C}"/>
              </a:ext>
            </a:extLst>
          </p:cNvPr>
          <p:cNvSpPr txBox="1"/>
          <p:nvPr/>
        </p:nvSpPr>
        <p:spPr>
          <a:xfrm>
            <a:off x="-1281966" y="229939"/>
            <a:ext cx="4833790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캘린더</a:t>
            </a:r>
            <a:endParaRPr lang="en-US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0454CD8C-93F1-435A-9327-C72E8034B2F9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일정 필터링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492F8D-2316-4217-ADED-F41B434F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1843231"/>
            <a:ext cx="18259425" cy="84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0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>
            <a:extLst>
              <a:ext uri="{FF2B5EF4-FFF2-40B4-BE49-F238E27FC236}">
                <a16:creationId xmlns:a16="http://schemas.microsoft.com/office/drawing/2014/main" id="{ECC557EE-F8C7-4581-8B38-1441864F1F45}"/>
              </a:ext>
            </a:extLst>
          </p:cNvPr>
          <p:cNvGrpSpPr/>
          <p:nvPr/>
        </p:nvGrpSpPr>
        <p:grpSpPr>
          <a:xfrm>
            <a:off x="2383316" y="3820687"/>
            <a:ext cx="1309945" cy="1710832"/>
            <a:chOff x="2383316" y="3820687"/>
            <a:chExt cx="1309945" cy="1710832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93F8DE4A-A50A-41A5-A73F-B8CD79DE7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3316" y="3820687"/>
              <a:ext cx="1309945" cy="1710832"/>
            </a:xfrm>
            <a:prstGeom prst="rect">
              <a:avLst/>
            </a:prstGeom>
          </p:spPr>
        </p:pic>
      </p:grp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D2049324-8D67-4169-8C01-220E4240E49F}"/>
              </a:ext>
            </a:extLst>
          </p:cNvPr>
          <p:cNvGrpSpPr/>
          <p:nvPr/>
        </p:nvGrpSpPr>
        <p:grpSpPr>
          <a:xfrm>
            <a:off x="-1" y="0"/>
            <a:ext cx="18288001" cy="1809484"/>
            <a:chOff x="-464891" y="-1719841"/>
            <a:chExt cx="19467312" cy="352932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EED898BF-7E55-47BD-943E-81904D253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6" name="Object 11">
            <a:extLst>
              <a:ext uri="{FF2B5EF4-FFF2-40B4-BE49-F238E27FC236}">
                <a16:creationId xmlns:a16="http://schemas.microsoft.com/office/drawing/2014/main" id="{9AAFA551-F4B2-432A-A1B8-C6D6971A8AB9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 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</a:t>
            </a:r>
            <a:r>
              <a:rPr lang="en-US" sz="4100" kern="0" spc="-200" dirty="0" err="1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설정</a:t>
            </a:r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 화면</a:t>
            </a:r>
            <a:endParaRPr lang="en-US" dirty="0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616E0036-91F6-41BB-A7C6-00ACA984F11C}"/>
              </a:ext>
            </a:extLst>
          </p:cNvPr>
          <p:cNvSpPr txBox="1"/>
          <p:nvPr/>
        </p:nvSpPr>
        <p:spPr>
          <a:xfrm>
            <a:off x="-1940187" y="229939"/>
            <a:ext cx="5820560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프로필 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63FFBF-AAF9-450A-92A5-0D9829545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9484"/>
            <a:ext cx="18288000" cy="84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96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53873" cy="10829604"/>
            <a:chOff x="-234079" y="-302926"/>
            <a:chExt cx="18753873" cy="10829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4079" y="-302926"/>
              <a:ext cx="18753873" cy="10829604"/>
            </a:xfrm>
            <a:prstGeom prst="rect">
              <a:avLst/>
            </a:prstGeom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36077A8-2EE2-435F-B69C-EC3DF8EC4D8C}"/>
              </a:ext>
            </a:extLst>
          </p:cNvPr>
          <p:cNvSpPr/>
          <p:nvPr/>
        </p:nvSpPr>
        <p:spPr>
          <a:xfrm>
            <a:off x="2934638" y="2087540"/>
            <a:ext cx="3138884" cy="37511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33650" y="268599"/>
            <a:ext cx="3410803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</a:t>
            </a:r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팀원</a:t>
            </a:r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47FD3CF-3DA3-4688-844A-C633C89AE865}"/>
              </a:ext>
            </a:extLst>
          </p:cNvPr>
          <p:cNvSpPr txBox="1"/>
          <p:nvPr/>
        </p:nvSpPr>
        <p:spPr>
          <a:xfrm>
            <a:off x="15559353" y="284630"/>
            <a:ext cx="297180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Spring is coming</a:t>
            </a:r>
            <a:endParaRPr lang="en-US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731B340-54C1-4693-A7E7-6C1FF8333D8E}"/>
              </a:ext>
            </a:extLst>
          </p:cNvPr>
          <p:cNvSpPr txBox="1"/>
          <p:nvPr/>
        </p:nvSpPr>
        <p:spPr>
          <a:xfrm>
            <a:off x="3741309" y="5835478"/>
            <a:ext cx="40688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성창현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3CDB2861-FC04-4E54-A80F-1A3A9D3F6DB6}"/>
              </a:ext>
            </a:extLst>
          </p:cNvPr>
          <p:cNvSpPr txBox="1"/>
          <p:nvPr/>
        </p:nvSpPr>
        <p:spPr>
          <a:xfrm>
            <a:off x="12009165" y="7195192"/>
            <a:ext cx="5684762" cy="1827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- </a:t>
            </a:r>
            <a:r>
              <a:rPr lang="en-US" sz="2600" dirty="0" err="1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칸반보드</a:t>
            </a: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(</a:t>
            </a:r>
            <a:r>
              <a:rPr lang="en-US" sz="2600" dirty="0" err="1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dnd</a:t>
            </a: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- </a:t>
            </a:r>
            <a:r>
              <a:rPr lang="en-US" sz="2600" dirty="0" err="1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프로세스</a:t>
            </a: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/ 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업무 </a:t>
            </a:r>
            <a:r>
              <a:rPr lang="en-US" altLang="ko-KR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/ 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체크리스트</a:t>
            </a: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(CRUD)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- 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파일</a:t>
            </a:r>
            <a:endParaRPr lang="en-US" dirty="0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E4DF4BD6-9452-4C66-B742-25F4046F3029}"/>
              </a:ext>
            </a:extLst>
          </p:cNvPr>
          <p:cNvSpPr txBox="1"/>
          <p:nvPr/>
        </p:nvSpPr>
        <p:spPr>
          <a:xfrm>
            <a:off x="12675965" y="5835478"/>
            <a:ext cx="40688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Noto Sans CJK KR Regular" pitchFamily="34" charset="0"/>
              </a:rPr>
              <a:t>전지은</a:t>
            </a:r>
            <a:endParaRPr lang="en-US" sz="3200" dirty="0"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43B88F28-DE07-4BDF-9A17-0B767954EBF4}"/>
              </a:ext>
            </a:extLst>
          </p:cNvPr>
          <p:cNvSpPr txBox="1"/>
          <p:nvPr/>
        </p:nvSpPr>
        <p:spPr>
          <a:xfrm>
            <a:off x="7564078" y="7200762"/>
            <a:ext cx="4068847" cy="1830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- 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회원 정보 관리</a:t>
            </a: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 (Security)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- 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캘린더</a:t>
            </a: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(CRUD)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- Comment (CRUD)</a:t>
            </a: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D5352457-FB98-4A4F-BE44-7F6BDD66BBDB}"/>
              </a:ext>
            </a:extLst>
          </p:cNvPr>
          <p:cNvSpPr txBox="1"/>
          <p:nvPr/>
        </p:nvSpPr>
        <p:spPr>
          <a:xfrm>
            <a:off x="8208637" y="5835478"/>
            <a:ext cx="40688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이동현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5CA20307-16B3-4C80-A54A-7D5C7B90DD3A}"/>
              </a:ext>
            </a:extLst>
          </p:cNvPr>
          <p:cNvSpPr txBox="1"/>
          <p:nvPr/>
        </p:nvSpPr>
        <p:spPr>
          <a:xfrm>
            <a:off x="6400800" y="9583416"/>
            <a:ext cx="6763578" cy="627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공동작업 </a:t>
            </a:r>
            <a:r>
              <a:rPr lang="en-US" altLang="ko-KR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: 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주제 선정</a:t>
            </a:r>
            <a:r>
              <a:rPr lang="en-US" altLang="ko-KR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, ERD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설계</a:t>
            </a:r>
            <a:r>
              <a:rPr lang="en-US" altLang="ko-KR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, UI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디자인</a:t>
            </a:r>
            <a:r>
              <a:rPr lang="en-US" altLang="ko-KR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endParaRPr lang="en-US" sz="2600" dirty="0">
              <a:solidFill>
                <a:srgbClr val="FFFFFF"/>
              </a:solidFill>
              <a:latin typeface="Noto Sans CJK KR Regular" pitchFamily="34" charset="0"/>
              <a:cs typeface="Noto Sans CJK KR Regular" pitchFamily="34" charset="0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12E1774E-62E5-4811-B7FC-DD65F6F05BC7}"/>
              </a:ext>
            </a:extLst>
          </p:cNvPr>
          <p:cNvSpPr txBox="1"/>
          <p:nvPr/>
        </p:nvSpPr>
        <p:spPr>
          <a:xfrm>
            <a:off x="3118991" y="7202365"/>
            <a:ext cx="4068847" cy="1827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- 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프로젝트</a:t>
            </a: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(CRUD)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- 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프로젝트 인원 초대</a:t>
            </a:r>
            <a:endParaRPr lang="en-US" sz="2600" dirty="0">
              <a:solidFill>
                <a:srgbClr val="FFFFFF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- </a:t>
            </a:r>
            <a:r>
              <a:rPr lang="ko-KR" altLang="en-US" sz="2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알람 기능</a:t>
            </a:r>
            <a:endParaRPr lang="en-US" sz="2600" dirty="0">
              <a:solidFill>
                <a:srgbClr val="FFFFFF"/>
              </a:solidFill>
              <a:latin typeface="Noto Sans CJK KR Regular" pitchFamily="34" charset="0"/>
              <a:cs typeface="Noto Sans CJK KR Regular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10336-9382-4050-92FC-DDFEBA8FE1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53" y="2552729"/>
            <a:ext cx="2119255" cy="282567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5DDE0FB-8F60-4236-A90B-F81205E62588}"/>
              </a:ext>
            </a:extLst>
          </p:cNvPr>
          <p:cNvSpPr/>
          <p:nvPr/>
        </p:nvSpPr>
        <p:spPr>
          <a:xfrm>
            <a:off x="7377730" y="2084334"/>
            <a:ext cx="3138884" cy="37511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0A7228-2780-40CD-A0BB-5CA1946D1F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17" y="2566528"/>
            <a:ext cx="2077311" cy="2825672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613493E-9306-43A3-BF8A-6B18F628003E}"/>
              </a:ext>
            </a:extLst>
          </p:cNvPr>
          <p:cNvSpPr/>
          <p:nvPr/>
        </p:nvSpPr>
        <p:spPr>
          <a:xfrm>
            <a:off x="11820822" y="2084334"/>
            <a:ext cx="3138884" cy="37511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0714787-33DC-4D2A-85B1-513DBAEC44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260" y="2579055"/>
            <a:ext cx="2118009" cy="279934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0279" y="2705100"/>
            <a:ext cx="5247576" cy="4160354"/>
            <a:chOff x="3895281" y="3062680"/>
            <a:chExt cx="5247576" cy="41603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5281" y="3062680"/>
              <a:ext cx="5247576" cy="416035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15489" y="4218436"/>
            <a:ext cx="7471605" cy="2298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6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감사합니다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295911" y="35498"/>
            <a:ext cx="8335906" cy="7167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Spring is coming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1200" y="1990756"/>
            <a:ext cx="14485355" cy="8117180"/>
            <a:chOff x="3222038" y="1709800"/>
            <a:chExt cx="14485355" cy="81171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2038" y="1709800"/>
              <a:ext cx="14485355" cy="811718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28042E-376D-4377-B81F-0895E7782771}"/>
              </a:ext>
            </a:extLst>
          </p:cNvPr>
          <p:cNvSpPr/>
          <p:nvPr/>
        </p:nvSpPr>
        <p:spPr>
          <a:xfrm>
            <a:off x="2536189" y="3638707"/>
            <a:ext cx="29718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965E9-454E-415A-9FB0-3CCA20387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26" y="4466989"/>
            <a:ext cx="1933465" cy="535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4C6D48-0F8B-498E-86AA-7AD92F7A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89" y="3658305"/>
            <a:ext cx="1229728" cy="12297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31F435-9076-4F8A-BB57-D1CDE1A8C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70" y="3638707"/>
            <a:ext cx="1862321" cy="598363"/>
          </a:xfrm>
          <a:prstGeom prst="rect">
            <a:avLst/>
          </a:prstGeom>
        </p:spPr>
      </p:pic>
      <p:grpSp>
        <p:nvGrpSpPr>
          <p:cNvPr id="9" name="그룹 1001">
            <a:extLst>
              <a:ext uri="{FF2B5EF4-FFF2-40B4-BE49-F238E27FC236}">
                <a16:creationId xmlns:a16="http://schemas.microsoft.com/office/drawing/2014/main" id="{DEB21866-EE9C-4299-96A9-80E0D5B87433}"/>
              </a:ext>
            </a:extLst>
          </p:cNvPr>
          <p:cNvGrpSpPr/>
          <p:nvPr/>
        </p:nvGrpSpPr>
        <p:grpSpPr>
          <a:xfrm>
            <a:off x="0" y="0"/>
            <a:ext cx="18288000" cy="1990756"/>
            <a:chOff x="-464891" y="-371773"/>
            <a:chExt cx="19467312" cy="218125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EC08D349-2B49-4A78-97D7-3D5F205ED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64891" y="-371773"/>
              <a:ext cx="19467312" cy="2181256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09893B1F-3B77-4D6B-A1BD-0FB0266BF1E9}"/>
              </a:ext>
            </a:extLst>
          </p:cNvPr>
          <p:cNvSpPr txBox="1"/>
          <p:nvPr/>
        </p:nvSpPr>
        <p:spPr>
          <a:xfrm>
            <a:off x="-914400" y="195817"/>
            <a:ext cx="10827554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</a:rPr>
              <a:t>핵심기술 </a:t>
            </a:r>
            <a:r>
              <a:rPr lang="en-US" altLang="ko-KR" sz="8900" kern="0" spc="-400" dirty="0">
                <a:solidFill>
                  <a:srgbClr val="FFFFFF"/>
                </a:solidFill>
                <a:latin typeface="Gmarket Sans Light" pitchFamily="34" charset="0"/>
              </a:rPr>
              <a:t>- </a:t>
            </a:r>
            <a:r>
              <a:rPr lang="ko-KR" altLang="en-US" sz="8900" kern="0" spc="-400" dirty="0" err="1">
                <a:solidFill>
                  <a:srgbClr val="FFFFFF"/>
                </a:solidFill>
                <a:latin typeface="Gmarket Sans Light" pitchFamily="34" charset="0"/>
              </a:rPr>
              <a:t>아키텍쳐</a:t>
            </a:r>
            <a:endParaRPr lang="en-US" dirty="0"/>
          </a:p>
        </p:txBody>
      </p:sp>
      <p:pic>
        <p:nvPicPr>
          <p:cNvPr id="1026" name="Picture 2" descr="Google Cloud Platform Overview - BESPINGLOBAL">
            <a:extLst>
              <a:ext uri="{FF2B5EF4-FFF2-40B4-BE49-F238E27FC236}">
                <a16:creationId xmlns:a16="http://schemas.microsoft.com/office/drawing/2014/main" id="{302C6A3B-3E3A-45B4-B0EF-C00D22C9A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0" y="8039100"/>
            <a:ext cx="1674230" cy="103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26" y="302926"/>
            <a:ext cx="10559178" cy="24201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900" kern="0" spc="-300" dirty="0">
                <a:solidFill>
                  <a:srgbClr val="006F3E"/>
                </a:solidFill>
                <a:latin typeface="Gmarket Sans Light" pitchFamily="34" charset="0"/>
                <a:cs typeface="Gmarket Sans Light" pitchFamily="34" charset="0"/>
              </a:rPr>
              <a:t>ERD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80D0CC-CE5D-4F18-B97A-856B5EBD2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2926"/>
            <a:ext cx="11811000" cy="95570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CE3823-9B9B-4DD7-A7B7-8B140427B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508848"/>
            <a:ext cx="1371600" cy="12442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3">
            <a:extLst>
              <a:ext uri="{FF2B5EF4-FFF2-40B4-BE49-F238E27FC236}">
                <a16:creationId xmlns:a16="http://schemas.microsoft.com/office/drawing/2014/main" id="{68A1D6CE-5E50-430D-8F2C-3AE22EA8A5DE}"/>
              </a:ext>
            </a:extLst>
          </p:cNvPr>
          <p:cNvGrpSpPr/>
          <p:nvPr/>
        </p:nvGrpSpPr>
        <p:grpSpPr>
          <a:xfrm>
            <a:off x="0" y="-1"/>
            <a:ext cx="18288000" cy="1809483"/>
            <a:chOff x="-464891" y="-757315"/>
            <a:chExt cx="19467312" cy="2566798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83F72BA1-6D49-4255-B5D5-2D9E0EF4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757315"/>
              <a:ext cx="19467312" cy="2566798"/>
            </a:xfrm>
            <a:prstGeom prst="rect">
              <a:avLst/>
            </a:prstGeom>
          </p:spPr>
        </p:pic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515ACB1A-ED58-4DEB-BF9B-092577ED8406}"/>
              </a:ext>
            </a:extLst>
          </p:cNvPr>
          <p:cNvSpPr txBox="1"/>
          <p:nvPr/>
        </p:nvSpPr>
        <p:spPr>
          <a:xfrm>
            <a:off x="76199" y="229939"/>
            <a:ext cx="4876801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8900" kern="0" spc="-400" dirty="0">
                <a:solidFill>
                  <a:srgbClr val="FFFFFF"/>
                </a:solidFill>
                <a:latin typeface="Gmarket Sans Light" pitchFamily="34" charset="0"/>
              </a:rPr>
              <a:t>핵심 기능</a:t>
            </a:r>
            <a:endParaRPr 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B0693B7-2528-4CED-A399-439E0BC3A994}"/>
              </a:ext>
            </a:extLst>
          </p:cNvPr>
          <p:cNvSpPr/>
          <p:nvPr/>
        </p:nvSpPr>
        <p:spPr>
          <a:xfrm>
            <a:off x="4191000" y="2600191"/>
            <a:ext cx="4648200" cy="3124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8CD6A2-70CD-4EDC-B6DE-7C25ECF5D760}"/>
              </a:ext>
            </a:extLst>
          </p:cNvPr>
          <p:cNvSpPr/>
          <p:nvPr/>
        </p:nvSpPr>
        <p:spPr>
          <a:xfrm>
            <a:off x="3056021" y="2324100"/>
            <a:ext cx="2286000" cy="723900"/>
          </a:xfrm>
          <a:prstGeom prst="roundRect">
            <a:avLst/>
          </a:prstGeom>
          <a:solidFill>
            <a:srgbClr val="F6FDB5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3C6C10-4547-455E-BD5A-E2577F7B5830}"/>
              </a:ext>
            </a:extLst>
          </p:cNvPr>
          <p:cNvSpPr/>
          <p:nvPr/>
        </p:nvSpPr>
        <p:spPr>
          <a:xfrm>
            <a:off x="9144000" y="2600191"/>
            <a:ext cx="4648200" cy="3124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BCD99A8-B6E9-4B2F-9C52-14F4771C2CA9}"/>
              </a:ext>
            </a:extLst>
          </p:cNvPr>
          <p:cNvSpPr/>
          <p:nvPr/>
        </p:nvSpPr>
        <p:spPr>
          <a:xfrm>
            <a:off x="4191000" y="6081697"/>
            <a:ext cx="4648200" cy="3124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82D3967-1614-4EC6-8627-C1F0C5CA7C28}"/>
              </a:ext>
            </a:extLst>
          </p:cNvPr>
          <p:cNvSpPr/>
          <p:nvPr/>
        </p:nvSpPr>
        <p:spPr>
          <a:xfrm>
            <a:off x="12645189" y="2324100"/>
            <a:ext cx="2286000" cy="723900"/>
          </a:xfrm>
          <a:prstGeom prst="roundRect">
            <a:avLst/>
          </a:prstGeom>
          <a:solidFill>
            <a:srgbClr val="F6FDB5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업무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9FB9A3E-2EFB-4915-B5F0-D652544FFD67}"/>
              </a:ext>
            </a:extLst>
          </p:cNvPr>
          <p:cNvSpPr/>
          <p:nvPr/>
        </p:nvSpPr>
        <p:spPr>
          <a:xfrm>
            <a:off x="3056021" y="8843947"/>
            <a:ext cx="2286000" cy="723900"/>
          </a:xfrm>
          <a:prstGeom prst="roundRect">
            <a:avLst/>
          </a:prstGeom>
          <a:solidFill>
            <a:srgbClr val="F6FDB5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캘린더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1B2D10-AA57-4D96-ACD1-4A053B9D37FE}"/>
              </a:ext>
            </a:extLst>
          </p:cNvPr>
          <p:cNvSpPr/>
          <p:nvPr/>
        </p:nvSpPr>
        <p:spPr>
          <a:xfrm>
            <a:off x="9144000" y="6084019"/>
            <a:ext cx="4648200" cy="3124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4247E78-4FBF-4358-B90A-C34D020969AD}"/>
              </a:ext>
            </a:extLst>
          </p:cNvPr>
          <p:cNvSpPr/>
          <p:nvPr/>
        </p:nvSpPr>
        <p:spPr>
          <a:xfrm>
            <a:off x="12645189" y="8843947"/>
            <a:ext cx="2286000" cy="723900"/>
          </a:xfrm>
          <a:prstGeom prst="roundRect">
            <a:avLst/>
          </a:prstGeom>
          <a:solidFill>
            <a:srgbClr val="F6FDB5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알람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DE918-86F9-49AD-98DB-71D904DEBF9B}"/>
              </a:ext>
            </a:extLst>
          </p:cNvPr>
          <p:cNvSpPr txBox="1"/>
          <p:nvPr/>
        </p:nvSpPr>
        <p:spPr>
          <a:xfrm>
            <a:off x="4523874" y="3038264"/>
            <a:ext cx="3733800" cy="2248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로그인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회원가입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아이디</a:t>
            </a:r>
            <a:r>
              <a:rPr lang="en-US" altLang="ko-KR" sz="2400" dirty="0"/>
              <a:t>/</a:t>
            </a:r>
            <a:r>
              <a:rPr lang="ko-KR" altLang="en-US" sz="2400" dirty="0"/>
              <a:t>비밀번호 찾기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프로필 설정</a:t>
            </a:r>
            <a:endParaRPr lang="en-US" altLang="ko-KR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25488C-5FAD-494A-B60B-0E0E4ABB6837}"/>
              </a:ext>
            </a:extLst>
          </p:cNvPr>
          <p:cNvSpPr txBox="1"/>
          <p:nvPr/>
        </p:nvSpPr>
        <p:spPr>
          <a:xfrm>
            <a:off x="9420726" y="3038265"/>
            <a:ext cx="4343400" cy="2248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프로젝트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프로세스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업무 </a:t>
            </a:r>
            <a:r>
              <a:rPr lang="en-US" altLang="ko-KR" sz="2400" dirty="0"/>
              <a:t>(</a:t>
            </a:r>
            <a:r>
              <a:rPr lang="ko-KR" altLang="en-US" sz="2400" dirty="0"/>
              <a:t>설정</a:t>
            </a:r>
            <a:r>
              <a:rPr lang="en-US" altLang="ko-KR" sz="2400" dirty="0"/>
              <a:t>/</a:t>
            </a:r>
            <a:r>
              <a:rPr lang="ko-KR" altLang="en-US" sz="2400" dirty="0"/>
              <a:t>코멘트</a:t>
            </a:r>
            <a:r>
              <a:rPr lang="en-US" altLang="ko-KR" sz="2400" dirty="0"/>
              <a:t>/</a:t>
            </a:r>
            <a:r>
              <a:rPr lang="ko-KR" altLang="en-US" sz="2400" dirty="0"/>
              <a:t>파일</a:t>
            </a:r>
            <a:r>
              <a:rPr lang="en-US" altLang="ko-KR" sz="2400" dirty="0"/>
              <a:t>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체크리스트</a:t>
            </a:r>
            <a:endParaRPr lang="en-US" altLang="ko-KR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5E041-7F53-4B09-9213-A5386F13D631}"/>
              </a:ext>
            </a:extLst>
          </p:cNvPr>
          <p:cNvSpPr txBox="1"/>
          <p:nvPr/>
        </p:nvSpPr>
        <p:spPr>
          <a:xfrm>
            <a:off x="4495800" y="6611152"/>
            <a:ext cx="3733800" cy="169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스케줄 시각화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메모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필터링</a:t>
            </a:r>
            <a:endParaRPr lang="en-US" altLang="ko-K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658A28-8BB7-4C7F-A429-C254F904706F}"/>
              </a:ext>
            </a:extLst>
          </p:cNvPr>
          <p:cNvSpPr txBox="1"/>
          <p:nvPr/>
        </p:nvSpPr>
        <p:spPr>
          <a:xfrm>
            <a:off x="9420726" y="6611152"/>
            <a:ext cx="4343400" cy="169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프로젝트 인원 초대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프로젝트 내용 변경</a:t>
            </a:r>
            <a:endParaRPr lang="en-US" altLang="ko-KR" sz="2400" dirty="0"/>
          </a:p>
          <a:p>
            <a:pPr algn="just">
              <a:lnSpc>
                <a:spcPct val="150000"/>
              </a:lnSpc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5110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-1"/>
            <a:ext cx="18288000" cy="1809483"/>
            <a:chOff x="-464891" y="-757315"/>
            <a:chExt cx="19467312" cy="25667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757315"/>
              <a:ext cx="19467312" cy="2566798"/>
            </a:xfrm>
            <a:prstGeom prst="rect">
              <a:avLst/>
            </a:prstGeom>
          </p:spPr>
        </p:pic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B2732004-7A7C-480A-AD70-7169814C7ECE}"/>
              </a:ext>
            </a:extLst>
          </p:cNvPr>
          <p:cNvSpPr txBox="1"/>
          <p:nvPr/>
        </p:nvSpPr>
        <p:spPr>
          <a:xfrm>
            <a:off x="-1892135" y="229939"/>
            <a:ext cx="6548076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회원가입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8E3A84-0B41-4393-B7B5-ACA10F4A1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" y="1809484"/>
            <a:ext cx="18274554" cy="8477516"/>
          </a:xfrm>
          <a:prstGeom prst="rect">
            <a:avLst/>
          </a:prstGeom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A8D18460-9361-44CF-9FEF-3277B2520291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회원 관리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809484"/>
            <a:chOff x="-464891" y="-1719841"/>
            <a:chExt cx="19467312" cy="3529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D72A9994-FFBC-44F8-8DD3-E0078C682CEB}"/>
              </a:ext>
            </a:extLst>
          </p:cNvPr>
          <p:cNvSpPr txBox="1"/>
          <p:nvPr/>
        </p:nvSpPr>
        <p:spPr>
          <a:xfrm>
            <a:off x="-1892135" y="229939"/>
            <a:ext cx="6548076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회원가입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17D1F1-EC0B-4B5E-A693-48AE6CB7C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484"/>
            <a:ext cx="18288000" cy="8477516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61C54630-5967-41F6-8B15-7AE46C86A89D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 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</a:t>
            </a:r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유효성 검사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0"/>
            <a:ext cx="18287999" cy="1809484"/>
            <a:chOff x="-464891" y="-1719841"/>
            <a:chExt cx="19467312" cy="3529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4891" y="-1719841"/>
              <a:ext cx="19467312" cy="3529325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6AF322EE-0824-425F-B8D2-F7C47713B810}"/>
              </a:ext>
            </a:extLst>
          </p:cNvPr>
          <p:cNvSpPr txBox="1"/>
          <p:nvPr/>
        </p:nvSpPr>
        <p:spPr>
          <a:xfrm>
            <a:off x="-1892135" y="229939"/>
            <a:ext cx="6548076" cy="2369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회원가입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AD02B1-B3FF-4523-9EA1-5F91D8874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" y="1829654"/>
            <a:ext cx="18274553" cy="8457345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A9F90B46-4BB7-482C-AD88-F124ECEFF528}"/>
              </a:ext>
            </a:extLst>
          </p:cNvPr>
          <p:cNvSpPr txBox="1"/>
          <p:nvPr/>
        </p:nvSpPr>
        <p:spPr>
          <a:xfrm>
            <a:off x="3790838" y="634809"/>
            <a:ext cx="14010116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회원 관리 </a:t>
            </a:r>
            <a:r>
              <a:rPr lang="en-US" altLang="ko-KR" sz="4100" kern="0" spc="-2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</a:t>
            </a:r>
            <a:r>
              <a:rPr lang="en-US" sz="4100" kern="0" spc="-200" dirty="0" err="1">
                <a:solidFill>
                  <a:srgbClr val="FFFFFF"/>
                </a:solidFill>
                <a:latin typeface="Gmarket Sans Light" pitchFamily="34" charset="0"/>
              </a:rPr>
              <a:t>Javax</a:t>
            </a:r>
            <a:r>
              <a:rPr 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 Mail API </a:t>
            </a:r>
            <a:r>
              <a:rPr lang="ko-KR" altLang="en-US" sz="4100" kern="0" spc="-200" dirty="0">
                <a:solidFill>
                  <a:srgbClr val="FFFFFF"/>
                </a:solidFill>
                <a:latin typeface="Gmarket Sans Light" pitchFamily="34" charset="0"/>
              </a:rPr>
              <a:t>를 사용한 이메일 인증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364</Words>
  <Application>Microsoft Office PowerPoint</Application>
  <PresentationFormat>사용자 지정</PresentationFormat>
  <Paragraphs>143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Gmarket Sans Light</vt:lpstr>
      <vt:lpstr>Gmarket Sans Medium</vt:lpstr>
      <vt:lpstr>Noto Sans CJK KR Bold</vt:lpstr>
      <vt:lpstr>Noto Sans CJK KR Medium</vt:lpstr>
      <vt:lpstr>Noto Sans CJK KR Regular</vt:lpstr>
      <vt:lpstr>맑은 고딕</vt:lpstr>
      <vt:lpstr>Arial</vt:lpstr>
      <vt:lpstr>Calibri</vt:lpstr>
      <vt:lpstr>Open Sans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성 창현</cp:lastModifiedBy>
  <cp:revision>19</cp:revision>
  <dcterms:created xsi:type="dcterms:W3CDTF">2021-12-25T16:58:08Z</dcterms:created>
  <dcterms:modified xsi:type="dcterms:W3CDTF">2021-12-27T08:47:28Z</dcterms:modified>
</cp:coreProperties>
</file>